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417" r:id="rId2"/>
    <p:sldId id="418" r:id="rId3"/>
    <p:sldId id="396" r:id="rId4"/>
    <p:sldId id="416" r:id="rId5"/>
    <p:sldId id="415" r:id="rId6"/>
    <p:sldId id="419" r:id="rId7"/>
    <p:sldId id="422" r:id="rId8"/>
    <p:sldId id="424" r:id="rId9"/>
    <p:sldId id="420" r:id="rId10"/>
    <p:sldId id="42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Isaacs (US - NC)" initials="KI(-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4" autoAdjust="0"/>
    <p:restoredTop sz="62144" autoAdjust="0"/>
  </p:normalViewPr>
  <p:slideViewPr>
    <p:cSldViewPr>
      <p:cViewPr>
        <p:scale>
          <a:sx n="61" d="100"/>
          <a:sy n="61" d="100"/>
        </p:scale>
        <p:origin x="-1284" y="-72"/>
      </p:cViewPr>
      <p:guideLst>
        <p:guide orient="horz" pos="2160"/>
        <p:guide pos="2880"/>
      </p:guideLst>
    </p:cSldViewPr>
  </p:slideViewPr>
  <p:notesTextViewPr>
    <p:cViewPr>
      <p:scale>
        <a:sx n="1" d="1"/>
        <a:sy n="1" d="1"/>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6DFFC9-8D6F-4831-B379-68A7907A1FE1}" type="doc">
      <dgm:prSet loTypeId="urn:microsoft.com/office/officeart/2005/8/layout/gear1" loCatId="relationship" qsTypeId="urn:microsoft.com/office/officeart/2005/8/quickstyle/3d1" qsCatId="3D" csTypeId="urn:microsoft.com/office/officeart/2005/8/colors/accent1_2" csCatId="accent1" phldr="1"/>
      <dgm:spPr/>
    </dgm:pt>
    <dgm:pt modelId="{EBE7998D-79B2-4909-B5A3-E988878A0BBC}">
      <dgm:prSet phldrT="[Text]"/>
      <dgm:spPr/>
      <dgm:t>
        <a:bodyPr/>
        <a:lstStyle/>
        <a:p>
          <a:pPr>
            <a:spcAft>
              <a:spcPts val="0"/>
            </a:spcAft>
          </a:pPr>
          <a:r>
            <a:rPr lang="en-US" b="1" dirty="0" smtClean="0"/>
            <a:t>Product</a:t>
          </a:r>
        </a:p>
        <a:p>
          <a:pPr>
            <a:spcAft>
              <a:spcPts val="0"/>
            </a:spcAft>
          </a:pPr>
          <a:r>
            <a:rPr lang="en-US" b="1" dirty="0" smtClean="0"/>
            <a:t>Adherence</a:t>
          </a:r>
          <a:endParaRPr lang="en-US" b="1" dirty="0"/>
        </a:p>
      </dgm:t>
    </dgm:pt>
    <dgm:pt modelId="{EF8290E3-0187-4CD2-9F16-B4063886BA55}" type="parTrans" cxnId="{BF3C64BC-F4D7-4D3A-8A97-C4DD7DB7F353}">
      <dgm:prSet/>
      <dgm:spPr/>
      <dgm:t>
        <a:bodyPr/>
        <a:lstStyle/>
        <a:p>
          <a:endParaRPr lang="en-US"/>
        </a:p>
      </dgm:t>
    </dgm:pt>
    <dgm:pt modelId="{817E442C-CAC6-484D-AC48-257079944BBA}" type="sibTrans" cxnId="{BF3C64BC-F4D7-4D3A-8A97-C4DD7DB7F353}">
      <dgm:prSet/>
      <dgm:spPr/>
      <dgm:t>
        <a:bodyPr/>
        <a:lstStyle/>
        <a:p>
          <a:endParaRPr lang="en-US"/>
        </a:p>
      </dgm:t>
    </dgm:pt>
    <dgm:pt modelId="{9358435E-B3E5-45A1-9CCF-480CE0126CA3}">
      <dgm:prSet phldrT="[Text]"/>
      <dgm:spPr/>
      <dgm:t>
        <a:bodyPr/>
        <a:lstStyle/>
        <a:p>
          <a:r>
            <a:rPr lang="en-US" b="1" dirty="0" smtClean="0"/>
            <a:t>Visit Adherence</a:t>
          </a:r>
          <a:endParaRPr lang="en-US" b="1" dirty="0"/>
        </a:p>
      </dgm:t>
    </dgm:pt>
    <dgm:pt modelId="{CFB9A0D2-4074-4F73-93B4-92A7EA7E7404}" type="parTrans" cxnId="{0BC82FA5-3B60-4A9D-86E2-D9F834BDE9CD}">
      <dgm:prSet/>
      <dgm:spPr/>
      <dgm:t>
        <a:bodyPr/>
        <a:lstStyle/>
        <a:p>
          <a:endParaRPr lang="en-US"/>
        </a:p>
      </dgm:t>
    </dgm:pt>
    <dgm:pt modelId="{3AD62E74-FAB4-4C12-A98C-A08447BA949F}" type="sibTrans" cxnId="{0BC82FA5-3B60-4A9D-86E2-D9F834BDE9CD}">
      <dgm:prSet/>
      <dgm:spPr/>
      <dgm:t>
        <a:bodyPr/>
        <a:lstStyle/>
        <a:p>
          <a:endParaRPr lang="en-US"/>
        </a:p>
      </dgm:t>
    </dgm:pt>
    <dgm:pt modelId="{5E5BC8F5-B32A-4644-A359-1ACA5D72A2BF}" type="pres">
      <dgm:prSet presAssocID="{506DFFC9-8D6F-4831-B379-68A7907A1FE1}" presName="composite" presStyleCnt="0">
        <dgm:presLayoutVars>
          <dgm:chMax val="3"/>
          <dgm:animLvl val="lvl"/>
          <dgm:resizeHandles val="exact"/>
        </dgm:presLayoutVars>
      </dgm:prSet>
      <dgm:spPr/>
    </dgm:pt>
    <dgm:pt modelId="{4D33356C-E55D-42E6-9ACE-E73C732DC6C9}" type="pres">
      <dgm:prSet presAssocID="{EBE7998D-79B2-4909-B5A3-E988878A0BBC}" presName="gear1" presStyleLbl="node1" presStyleIdx="0" presStyleCnt="2" custLinFactNeighborX="2406" custLinFactNeighborY="535">
        <dgm:presLayoutVars>
          <dgm:chMax val="1"/>
          <dgm:bulletEnabled val="1"/>
        </dgm:presLayoutVars>
      </dgm:prSet>
      <dgm:spPr/>
      <dgm:t>
        <a:bodyPr/>
        <a:lstStyle/>
        <a:p>
          <a:endParaRPr lang="en-US"/>
        </a:p>
      </dgm:t>
    </dgm:pt>
    <dgm:pt modelId="{4A522962-BDC7-4607-8991-010FAAA9C817}" type="pres">
      <dgm:prSet presAssocID="{EBE7998D-79B2-4909-B5A3-E988878A0BBC}" presName="gear1srcNode" presStyleLbl="node1" presStyleIdx="0" presStyleCnt="2"/>
      <dgm:spPr/>
      <dgm:t>
        <a:bodyPr/>
        <a:lstStyle/>
        <a:p>
          <a:endParaRPr lang="en-US"/>
        </a:p>
      </dgm:t>
    </dgm:pt>
    <dgm:pt modelId="{BF669C37-111E-4941-B306-ADD3DBE5C4FD}" type="pres">
      <dgm:prSet presAssocID="{EBE7998D-79B2-4909-B5A3-E988878A0BBC}" presName="gear1dstNode" presStyleLbl="node1" presStyleIdx="0" presStyleCnt="2"/>
      <dgm:spPr/>
      <dgm:t>
        <a:bodyPr/>
        <a:lstStyle/>
        <a:p>
          <a:endParaRPr lang="en-US"/>
        </a:p>
      </dgm:t>
    </dgm:pt>
    <dgm:pt modelId="{212B8B9E-BE00-439D-89C4-33DA8D1F7733}" type="pres">
      <dgm:prSet presAssocID="{9358435E-B3E5-45A1-9CCF-480CE0126CA3}" presName="gear2" presStyleLbl="node1" presStyleIdx="1" presStyleCnt="2" custScaleX="139265" custScaleY="139265" custLinFactNeighborX="-10588" custLinFactNeighborY="-13309">
        <dgm:presLayoutVars>
          <dgm:chMax val="1"/>
          <dgm:bulletEnabled val="1"/>
        </dgm:presLayoutVars>
      </dgm:prSet>
      <dgm:spPr/>
      <dgm:t>
        <a:bodyPr/>
        <a:lstStyle/>
        <a:p>
          <a:endParaRPr lang="en-US"/>
        </a:p>
      </dgm:t>
    </dgm:pt>
    <dgm:pt modelId="{93A5E0B6-27CC-4008-8C8F-5833A66AD02F}" type="pres">
      <dgm:prSet presAssocID="{9358435E-B3E5-45A1-9CCF-480CE0126CA3}" presName="gear2srcNode" presStyleLbl="node1" presStyleIdx="1" presStyleCnt="2"/>
      <dgm:spPr/>
      <dgm:t>
        <a:bodyPr/>
        <a:lstStyle/>
        <a:p>
          <a:endParaRPr lang="en-US"/>
        </a:p>
      </dgm:t>
    </dgm:pt>
    <dgm:pt modelId="{F3CB471C-3DB3-4F14-BF4B-067C11EF0054}" type="pres">
      <dgm:prSet presAssocID="{9358435E-B3E5-45A1-9CCF-480CE0126CA3}" presName="gear2dstNode" presStyleLbl="node1" presStyleIdx="1" presStyleCnt="2"/>
      <dgm:spPr/>
      <dgm:t>
        <a:bodyPr/>
        <a:lstStyle/>
        <a:p>
          <a:endParaRPr lang="en-US"/>
        </a:p>
      </dgm:t>
    </dgm:pt>
    <dgm:pt modelId="{2E567734-87FE-46B2-9692-AE1B4D5B2C41}" type="pres">
      <dgm:prSet presAssocID="{817E442C-CAC6-484D-AC48-257079944BBA}" presName="connector1" presStyleLbl="sibTrans2D1" presStyleIdx="0" presStyleCnt="2"/>
      <dgm:spPr/>
      <dgm:t>
        <a:bodyPr/>
        <a:lstStyle/>
        <a:p>
          <a:endParaRPr lang="en-US"/>
        </a:p>
      </dgm:t>
    </dgm:pt>
    <dgm:pt modelId="{138F1A98-31DC-44A2-B99D-C547DDB61352}" type="pres">
      <dgm:prSet presAssocID="{3AD62E74-FAB4-4C12-A98C-A08447BA949F}" presName="connector2" presStyleLbl="sibTrans2D1" presStyleIdx="1" presStyleCnt="2" custLinFactNeighborX="-24504" custLinFactNeighborY="-19798"/>
      <dgm:spPr/>
      <dgm:t>
        <a:bodyPr/>
        <a:lstStyle/>
        <a:p>
          <a:endParaRPr lang="en-US"/>
        </a:p>
      </dgm:t>
    </dgm:pt>
  </dgm:ptLst>
  <dgm:cxnLst>
    <dgm:cxn modelId="{E04B6A9D-09EE-4FFF-83E7-7EA8527150D4}" type="presOf" srcId="{EBE7998D-79B2-4909-B5A3-E988878A0BBC}" destId="{BF669C37-111E-4941-B306-ADD3DBE5C4FD}" srcOrd="2" destOrd="0" presId="urn:microsoft.com/office/officeart/2005/8/layout/gear1"/>
    <dgm:cxn modelId="{90B5E6F5-0662-4B38-BDB9-1CED8F472DB7}" type="presOf" srcId="{9358435E-B3E5-45A1-9CCF-480CE0126CA3}" destId="{93A5E0B6-27CC-4008-8C8F-5833A66AD02F}" srcOrd="1" destOrd="0" presId="urn:microsoft.com/office/officeart/2005/8/layout/gear1"/>
    <dgm:cxn modelId="{DF2CF3CD-29EB-4D05-8BFE-8E6595967874}" type="presOf" srcId="{9358435E-B3E5-45A1-9CCF-480CE0126CA3}" destId="{F3CB471C-3DB3-4F14-BF4B-067C11EF0054}" srcOrd="2" destOrd="0" presId="urn:microsoft.com/office/officeart/2005/8/layout/gear1"/>
    <dgm:cxn modelId="{BFD7BBE8-CEF6-4414-B42C-6F4A89D27423}" type="presOf" srcId="{3AD62E74-FAB4-4C12-A98C-A08447BA949F}" destId="{138F1A98-31DC-44A2-B99D-C547DDB61352}" srcOrd="0" destOrd="0" presId="urn:microsoft.com/office/officeart/2005/8/layout/gear1"/>
    <dgm:cxn modelId="{480E4BA3-8B2C-4E3F-AD2B-771B83DC5F30}" type="presOf" srcId="{EBE7998D-79B2-4909-B5A3-E988878A0BBC}" destId="{4D33356C-E55D-42E6-9ACE-E73C732DC6C9}" srcOrd="0" destOrd="0" presId="urn:microsoft.com/office/officeart/2005/8/layout/gear1"/>
    <dgm:cxn modelId="{0BC82FA5-3B60-4A9D-86E2-D9F834BDE9CD}" srcId="{506DFFC9-8D6F-4831-B379-68A7907A1FE1}" destId="{9358435E-B3E5-45A1-9CCF-480CE0126CA3}" srcOrd="1" destOrd="0" parTransId="{CFB9A0D2-4074-4F73-93B4-92A7EA7E7404}" sibTransId="{3AD62E74-FAB4-4C12-A98C-A08447BA949F}"/>
    <dgm:cxn modelId="{82D0165C-65C7-4265-8CBD-6B035A222007}" type="presOf" srcId="{9358435E-B3E5-45A1-9CCF-480CE0126CA3}" destId="{212B8B9E-BE00-439D-89C4-33DA8D1F7733}" srcOrd="0" destOrd="0" presId="urn:microsoft.com/office/officeart/2005/8/layout/gear1"/>
    <dgm:cxn modelId="{8B7DA386-316F-4A3B-B114-0E095A455844}" type="presOf" srcId="{EBE7998D-79B2-4909-B5A3-E988878A0BBC}" destId="{4A522962-BDC7-4607-8991-010FAAA9C817}" srcOrd="1" destOrd="0" presId="urn:microsoft.com/office/officeart/2005/8/layout/gear1"/>
    <dgm:cxn modelId="{8B030D98-DA67-41FC-8C57-4CF45E739C26}" type="presOf" srcId="{817E442C-CAC6-484D-AC48-257079944BBA}" destId="{2E567734-87FE-46B2-9692-AE1B4D5B2C41}" srcOrd="0" destOrd="0" presId="urn:microsoft.com/office/officeart/2005/8/layout/gear1"/>
    <dgm:cxn modelId="{E65076E2-EDD2-4335-B85F-51D5496E93EF}" type="presOf" srcId="{506DFFC9-8D6F-4831-B379-68A7907A1FE1}" destId="{5E5BC8F5-B32A-4644-A359-1ACA5D72A2BF}" srcOrd="0" destOrd="0" presId="urn:microsoft.com/office/officeart/2005/8/layout/gear1"/>
    <dgm:cxn modelId="{BF3C64BC-F4D7-4D3A-8A97-C4DD7DB7F353}" srcId="{506DFFC9-8D6F-4831-B379-68A7907A1FE1}" destId="{EBE7998D-79B2-4909-B5A3-E988878A0BBC}" srcOrd="0" destOrd="0" parTransId="{EF8290E3-0187-4CD2-9F16-B4063886BA55}" sibTransId="{817E442C-CAC6-484D-AC48-257079944BBA}"/>
    <dgm:cxn modelId="{C6EEE738-1E2B-41BD-9165-2844BA379F7C}" type="presParOf" srcId="{5E5BC8F5-B32A-4644-A359-1ACA5D72A2BF}" destId="{4D33356C-E55D-42E6-9ACE-E73C732DC6C9}" srcOrd="0" destOrd="0" presId="urn:microsoft.com/office/officeart/2005/8/layout/gear1"/>
    <dgm:cxn modelId="{6C9F7BE2-F76B-4CF3-A0E0-68C276356964}" type="presParOf" srcId="{5E5BC8F5-B32A-4644-A359-1ACA5D72A2BF}" destId="{4A522962-BDC7-4607-8991-010FAAA9C817}" srcOrd="1" destOrd="0" presId="urn:microsoft.com/office/officeart/2005/8/layout/gear1"/>
    <dgm:cxn modelId="{2857F38F-D2B3-45A9-9216-E09B39BC0C49}" type="presParOf" srcId="{5E5BC8F5-B32A-4644-A359-1ACA5D72A2BF}" destId="{BF669C37-111E-4941-B306-ADD3DBE5C4FD}" srcOrd="2" destOrd="0" presId="urn:microsoft.com/office/officeart/2005/8/layout/gear1"/>
    <dgm:cxn modelId="{B2ED38C4-9C0D-4358-AAC0-9B34178D0266}" type="presParOf" srcId="{5E5BC8F5-B32A-4644-A359-1ACA5D72A2BF}" destId="{212B8B9E-BE00-439D-89C4-33DA8D1F7733}" srcOrd="3" destOrd="0" presId="urn:microsoft.com/office/officeart/2005/8/layout/gear1"/>
    <dgm:cxn modelId="{B3962AC5-96A9-4A2A-BDA6-41DCB3112EA1}" type="presParOf" srcId="{5E5BC8F5-B32A-4644-A359-1ACA5D72A2BF}" destId="{93A5E0B6-27CC-4008-8C8F-5833A66AD02F}" srcOrd="4" destOrd="0" presId="urn:microsoft.com/office/officeart/2005/8/layout/gear1"/>
    <dgm:cxn modelId="{49A457A4-B31F-4314-BF90-A810CA150ED1}" type="presParOf" srcId="{5E5BC8F5-B32A-4644-A359-1ACA5D72A2BF}" destId="{F3CB471C-3DB3-4F14-BF4B-067C11EF0054}" srcOrd="5" destOrd="0" presId="urn:microsoft.com/office/officeart/2005/8/layout/gear1"/>
    <dgm:cxn modelId="{77E9A70E-1E1B-46AE-8B18-4592839ECF47}" type="presParOf" srcId="{5E5BC8F5-B32A-4644-A359-1ACA5D72A2BF}" destId="{2E567734-87FE-46B2-9692-AE1B4D5B2C41}" srcOrd="6" destOrd="0" presId="urn:microsoft.com/office/officeart/2005/8/layout/gear1"/>
    <dgm:cxn modelId="{224787AC-A8A8-4C4B-B86B-16B19051A7AC}" type="presParOf" srcId="{5E5BC8F5-B32A-4644-A359-1ACA5D72A2BF}" destId="{138F1A98-31DC-44A2-B99D-C547DDB61352}" srcOrd="7"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3356C-E55D-42E6-9ACE-E73C732DC6C9}">
      <dsp:nvSpPr>
        <dsp:cNvPr id="0" name=""/>
        <dsp:cNvSpPr/>
      </dsp:nvSpPr>
      <dsp:spPr>
        <a:xfrm>
          <a:off x="3641901" y="1613653"/>
          <a:ext cx="2514600" cy="251460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ts val="0"/>
            </a:spcAft>
          </a:pPr>
          <a:r>
            <a:rPr lang="en-US" sz="2100" b="1" kern="1200" dirty="0" smtClean="0"/>
            <a:t>Product</a:t>
          </a:r>
        </a:p>
        <a:p>
          <a:pPr lvl="0" algn="ctr" defTabSz="933450">
            <a:lnSpc>
              <a:spcPct val="90000"/>
            </a:lnSpc>
            <a:spcBef>
              <a:spcPct val="0"/>
            </a:spcBef>
            <a:spcAft>
              <a:spcPts val="0"/>
            </a:spcAft>
          </a:pPr>
          <a:r>
            <a:rPr lang="en-US" sz="2100" b="1" kern="1200" dirty="0" smtClean="0"/>
            <a:t>Adherence</a:t>
          </a:r>
          <a:endParaRPr lang="en-US" sz="2100" b="1" kern="1200" dirty="0"/>
        </a:p>
      </dsp:txBody>
      <dsp:txXfrm>
        <a:off x="4147447" y="2202686"/>
        <a:ext cx="1503508" cy="1292556"/>
      </dsp:txXfrm>
    </dsp:sp>
    <dsp:sp modelId="{212B8B9E-BE00-439D-89C4-33DA8D1F7733}">
      <dsp:nvSpPr>
        <dsp:cNvPr id="0" name=""/>
        <dsp:cNvSpPr/>
      </dsp:nvSpPr>
      <dsp:spPr>
        <a:xfrm>
          <a:off x="1565687" y="403405"/>
          <a:ext cx="2546878" cy="2546878"/>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Visit Adherence</a:t>
          </a:r>
          <a:endParaRPr lang="en-US" sz="2100" b="1" kern="1200" dirty="0"/>
        </a:p>
      </dsp:txBody>
      <dsp:txXfrm>
        <a:off x="2206871" y="1048464"/>
        <a:ext cx="1264510" cy="1256760"/>
      </dsp:txXfrm>
    </dsp:sp>
    <dsp:sp modelId="{2E567734-87FE-46B2-9692-AE1B4D5B2C41}">
      <dsp:nvSpPr>
        <dsp:cNvPr id="0" name=""/>
        <dsp:cNvSpPr/>
      </dsp:nvSpPr>
      <dsp:spPr>
        <a:xfrm>
          <a:off x="3708292" y="1166154"/>
          <a:ext cx="3092958" cy="3092958"/>
        </a:xfrm>
        <a:prstGeom prst="circularArrow">
          <a:avLst>
            <a:gd name="adj1" fmla="val 4878"/>
            <a:gd name="adj2" fmla="val 312630"/>
            <a:gd name="adj3" fmla="val 3170611"/>
            <a:gd name="adj4" fmla="val 15183708"/>
            <a:gd name="adj5" fmla="val 569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38F1A98-31DC-44A2-B99D-C547DDB61352}">
      <dsp:nvSpPr>
        <dsp:cNvPr id="0" name=""/>
        <dsp:cNvSpPr/>
      </dsp:nvSpPr>
      <dsp:spPr>
        <a:xfrm>
          <a:off x="1221437" y="136583"/>
          <a:ext cx="2338578" cy="2338578"/>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7D9A879-DC38-4849-A4E3-4192A42720F0}" type="datetimeFigureOut">
              <a:rPr lang="en-US" smtClean="0"/>
              <a:pPr/>
              <a:t>1/2/2013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E4A43B6-A606-4ECE-A07A-4E5EF64797A8}" type="slidenum">
              <a:rPr lang="en-US" smtClean="0"/>
              <a:pPr/>
              <a:t>‹#›</a:t>
            </a:fld>
            <a:endParaRPr lang="en-US" dirty="0"/>
          </a:p>
        </p:txBody>
      </p:sp>
    </p:spTree>
    <p:extLst>
      <p:ext uri="{BB962C8B-B14F-4D97-AF65-F5344CB8AC3E}">
        <p14:creationId xmlns:p14="http://schemas.microsoft.com/office/powerpoint/2010/main" val="3660103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2EA680-CC7A-45E5-ACE4-37C4BD1A3771}" type="datetimeFigureOut">
              <a:rPr lang="en-US" smtClean="0"/>
              <a:pPr/>
              <a:t>1/2/2013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43EBE4B-BA55-4903-88A2-F431D3BED5CA}" type="slidenum">
              <a:rPr lang="en-US" smtClean="0"/>
              <a:pPr/>
              <a:t>‹#›</a:t>
            </a:fld>
            <a:endParaRPr lang="en-US" dirty="0"/>
          </a:p>
        </p:txBody>
      </p:sp>
    </p:spTree>
    <p:extLst>
      <p:ext uri="{BB962C8B-B14F-4D97-AF65-F5344CB8AC3E}">
        <p14:creationId xmlns:p14="http://schemas.microsoft.com/office/powerpoint/2010/main" val="2544835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Start session with “Eating Healthy Analogy”</a:t>
            </a:r>
          </a:p>
          <a:p>
            <a:pPr marL="171450" indent="-171450">
              <a:buFontTx/>
              <a:buChar char="-"/>
            </a:pPr>
            <a:r>
              <a:rPr lang="en-US" baseline="0" dirty="0" smtClean="0"/>
              <a:t>How many people know </a:t>
            </a:r>
            <a:r>
              <a:rPr lang="en-US" i="1" baseline="0" dirty="0" smtClean="0"/>
              <a:t>how to </a:t>
            </a:r>
            <a:r>
              <a:rPr lang="en-US" i="0" baseline="0" dirty="0" smtClean="0"/>
              <a:t>eat healthy?</a:t>
            </a:r>
          </a:p>
          <a:p>
            <a:pPr marL="171450" indent="-171450">
              <a:buFontTx/>
              <a:buChar char="-"/>
            </a:pPr>
            <a:r>
              <a:rPr lang="en-US" i="0" baseline="0" dirty="0" smtClean="0"/>
              <a:t>How?</a:t>
            </a:r>
          </a:p>
          <a:p>
            <a:pPr marL="171450" indent="-171450">
              <a:buFontTx/>
              <a:buChar char="-"/>
            </a:pPr>
            <a:r>
              <a:rPr lang="en-US" i="0" baseline="0" dirty="0" smtClean="0"/>
              <a:t>How many people eat healthy?</a:t>
            </a:r>
          </a:p>
          <a:p>
            <a:pPr marL="171450" indent="-171450">
              <a:buFontTx/>
              <a:buChar char="-"/>
            </a:pPr>
            <a:r>
              <a:rPr lang="en-US" i="0" baseline="0" dirty="0" smtClean="0"/>
              <a:t>How many people eat healthy 100% of the time?</a:t>
            </a:r>
          </a:p>
          <a:p>
            <a:pPr marL="171450" indent="-171450">
              <a:buFontTx/>
              <a:buChar char="-"/>
            </a:pPr>
            <a:r>
              <a:rPr lang="en-US" i="0" baseline="0" dirty="0" smtClean="0"/>
              <a:t>Why not??  Knowing how to do something is only part of behavior change – life gets in the way.  Need to address motivation/facilitators/barriers too – how does the behavior fit into your life</a:t>
            </a:r>
          </a:p>
          <a:p>
            <a:pPr marL="171450" indent="-171450">
              <a:buFontTx/>
              <a:buChar char="-"/>
            </a:pPr>
            <a:endParaRPr lang="en-US" i="0" baseline="0" dirty="0" smtClean="0"/>
          </a:p>
          <a:p>
            <a:pPr marL="0" indent="0">
              <a:buFontTx/>
              <a:buNone/>
            </a:pPr>
            <a:r>
              <a:rPr lang="en-US" b="1" i="0" baseline="0" dirty="0" smtClean="0"/>
              <a:t>Training Binder Section = Adherence Counseling</a:t>
            </a:r>
          </a:p>
          <a:p>
            <a:pPr marL="171450" indent="-171450">
              <a:buFontTx/>
              <a:buChar char="-"/>
            </a:pPr>
            <a:endParaRPr lang="en-US" i="0" baseline="0" dirty="0" smtClean="0"/>
          </a:p>
          <a:p>
            <a:pPr marL="0" indent="0">
              <a:buFontTx/>
              <a:buNone/>
            </a:pPr>
            <a:endParaRPr lang="en-US" i="1"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1</a:t>
            </a:fld>
            <a:endParaRPr lang="en-US" dirty="0"/>
          </a:p>
        </p:txBody>
      </p:sp>
    </p:spTree>
    <p:extLst>
      <p:ext uri="{BB962C8B-B14F-4D97-AF65-F5344CB8AC3E}">
        <p14:creationId xmlns:p14="http://schemas.microsoft.com/office/powerpoint/2010/main" val="834636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Tips</a:t>
            </a:r>
            <a:r>
              <a:rPr lang="en-US" baseline="0" dirty="0" smtClean="0"/>
              <a:t> for playing a participant:</a:t>
            </a:r>
          </a:p>
          <a:p>
            <a:pPr marL="171450" indent="-171450">
              <a:buFontTx/>
              <a:buChar char="-"/>
            </a:pPr>
            <a:r>
              <a:rPr lang="en-US" baseline="0" dirty="0" smtClean="0"/>
              <a:t>Avoid being the nightmare participant (too many issues).  Instead choose maybe one or two things to bring to the session.  </a:t>
            </a:r>
          </a:p>
          <a:p>
            <a:pPr marL="171450" indent="-171450">
              <a:buFontTx/>
              <a:buChar char="-"/>
            </a:pPr>
            <a:r>
              <a:rPr lang="en-US" baseline="0" dirty="0" smtClean="0"/>
              <a:t>Open up – remember this is practice, and it is hard for your counselor to gain experience if your are non-responsive </a:t>
            </a:r>
          </a:p>
        </p:txBody>
      </p:sp>
      <p:sp>
        <p:nvSpPr>
          <p:cNvPr id="4" name="Slide Number Placeholder 3"/>
          <p:cNvSpPr>
            <a:spLocks noGrp="1"/>
          </p:cNvSpPr>
          <p:nvPr>
            <p:ph type="sldNum" sz="quarter" idx="10"/>
          </p:nvPr>
        </p:nvSpPr>
        <p:spPr/>
        <p:txBody>
          <a:bodyPr/>
          <a:lstStyle/>
          <a:p>
            <a:fld id="{D43EBE4B-BA55-4903-88A2-F431D3BED5CA}" type="slidenum">
              <a:rPr lang="en-US" smtClean="0"/>
              <a:pPr/>
              <a:t>10</a:t>
            </a:fld>
            <a:endParaRPr lang="en-US" dirty="0"/>
          </a:p>
        </p:txBody>
      </p:sp>
    </p:spTree>
    <p:extLst>
      <p:ext uri="{BB962C8B-B14F-4D97-AF65-F5344CB8AC3E}">
        <p14:creationId xmlns:p14="http://schemas.microsoft.com/office/powerpoint/2010/main" val="4092173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a brief review here since this was on the previous day</a:t>
            </a:r>
          </a:p>
          <a:p>
            <a:r>
              <a:rPr lang="en-US" baseline="0" dirty="0" smtClean="0"/>
              <a:t>Take home messages= </a:t>
            </a:r>
          </a:p>
          <a:p>
            <a:r>
              <a:rPr lang="en-US" baseline="0" dirty="0" smtClean="0"/>
              <a:t>-The adherence counseling at enrollment is largely educational/informational as she has not had any experience with the ring yet.</a:t>
            </a:r>
          </a:p>
          <a:p>
            <a:r>
              <a:rPr lang="en-US" baseline="0" dirty="0" smtClean="0"/>
              <a:t>-The adherence counseling during follow-up will shift focus to her </a:t>
            </a:r>
            <a:r>
              <a:rPr lang="en-US" b="1" i="1" baseline="0" dirty="0" smtClean="0"/>
              <a:t>experiences</a:t>
            </a:r>
            <a:r>
              <a:rPr lang="en-US" baseline="0" dirty="0" smtClean="0"/>
              <a:t> with the ring.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a:t>
            </a:r>
            <a:r>
              <a:rPr lang="en-US" sz="1200" kern="1200" baseline="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taff can review the “Vaginal Ring Insertion Instructions”/”Important Information” as needed during follow-up visits.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It is recommended that this information be reviewed more often for participants new to the study (i.e. at Month 1).  As a participant becomes more experienced with ring use, time spent on this information can be tailored to suit participant needs.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Regardless of role,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a:t>
            </a:r>
            <a:r>
              <a:rPr lang="en-US" sz="1200" kern="1200" baseline="0" dirty="0" smtClean="0">
                <a:solidFill>
                  <a:schemeClr val="tx1"/>
                </a:solidFill>
                <a:effectLst/>
                <a:latin typeface="+mn-lt"/>
                <a:ea typeface="+mn-ea"/>
                <a:cs typeface="+mn-cs"/>
              </a:rPr>
              <a:t> you have the information, try to address participant questions/concerns when she is in front of you (vs. sending her to another staff member to get that information).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2</a:t>
            </a:fld>
            <a:endParaRPr lang="en-US" dirty="0"/>
          </a:p>
        </p:txBody>
      </p:sp>
    </p:spTree>
    <p:extLst>
      <p:ext uri="{BB962C8B-B14F-4D97-AF65-F5344CB8AC3E}">
        <p14:creationId xmlns:p14="http://schemas.microsoft.com/office/powerpoint/2010/main" val="1399643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Counselors familiar with the VASP approach will see strong similarities in the ASPIRE approach to follow-up counseling</a:t>
            </a:r>
          </a:p>
          <a:p>
            <a:pPr marL="171450" indent="-171450">
              <a:buFontTx/>
              <a:buChar char="-"/>
            </a:pPr>
            <a:r>
              <a:rPr lang="en-US" baseline="0" dirty="0" smtClean="0"/>
              <a:t>Changes from VASP are driven by “lessons learned” (feedback from site teams) and differences in study product regimen (monthly vs. daily use)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GOAL = </a:t>
            </a:r>
            <a:r>
              <a:rPr lang="en-US" sz="1200" dirty="0" smtClean="0">
                <a:ea typeface="Calibri" pitchFamily="34" charset="0"/>
                <a:cs typeface="Arial" charset="0"/>
              </a:rPr>
              <a:t>Create a non-judgmental and comfortable environment to talk about </a:t>
            </a:r>
            <a:r>
              <a:rPr lang="en-US" sz="1200" b="1" i="1" dirty="0" smtClean="0">
                <a:ea typeface="Calibri" pitchFamily="34" charset="0"/>
                <a:cs typeface="Arial" charset="0"/>
              </a:rPr>
              <a:t>experiences</a:t>
            </a:r>
            <a:r>
              <a:rPr lang="en-US" sz="1200" dirty="0" smtClean="0">
                <a:ea typeface="Calibri" pitchFamily="34" charset="0"/>
                <a:cs typeface="Arial" charset="0"/>
              </a:rPr>
              <a:t>  with the ring.</a:t>
            </a:r>
            <a:r>
              <a:rPr lang="en-US" sz="1200" baseline="0" dirty="0" smtClean="0">
                <a:ea typeface="Calibri" pitchFamily="34" charset="0"/>
                <a:cs typeface="Arial" charset="0"/>
              </a:rPr>
              <a:t>  How does ring use </a:t>
            </a:r>
            <a:r>
              <a:rPr lang="en-US" sz="1200" b="1" baseline="0" dirty="0" smtClean="0">
                <a:ea typeface="Calibri" pitchFamily="34" charset="0"/>
                <a:cs typeface="Arial" charset="0"/>
              </a:rPr>
              <a:t>fit</a:t>
            </a:r>
            <a:r>
              <a:rPr lang="en-US" sz="1200" baseline="0" dirty="0" smtClean="0">
                <a:ea typeface="Calibri" pitchFamily="34" charset="0"/>
                <a:cs typeface="Arial" charset="0"/>
              </a:rPr>
              <a:t> into the life of women using it? </a:t>
            </a:r>
            <a:r>
              <a:rPr lang="en-US" sz="1200" b="0" i="0" baseline="0" dirty="0" smtClean="0">
                <a:ea typeface="+mn-ea"/>
                <a:cs typeface="+mn-cs"/>
              </a:rPr>
              <a:t> W</a:t>
            </a:r>
            <a:r>
              <a:rPr lang="en-US" b="0" i="0" baseline="0" dirty="0" smtClean="0"/>
              <a:t>hat makes it </a:t>
            </a:r>
            <a:r>
              <a:rPr lang="en-US" b="1" i="0" baseline="0" dirty="0" smtClean="0"/>
              <a:t>easier </a:t>
            </a:r>
            <a:r>
              <a:rPr lang="en-US" b="0" i="0" baseline="0" dirty="0" smtClean="0"/>
              <a:t>(facilitators)?  What makes it </a:t>
            </a:r>
            <a:r>
              <a:rPr lang="en-US" b="1" i="0" baseline="0" dirty="0" smtClean="0"/>
              <a:t>harder </a:t>
            </a:r>
            <a:r>
              <a:rPr lang="en-US" b="0" i="0" baseline="0" dirty="0" smtClean="0"/>
              <a:t>(challenges)?  What would you </a:t>
            </a:r>
            <a:r>
              <a:rPr lang="en-US" b="1" i="0" baseline="0" dirty="0" smtClean="0"/>
              <a:t>need</a:t>
            </a:r>
            <a:r>
              <a:rPr lang="en-US" b="0" i="0" baseline="0" dirty="0" smtClean="0"/>
              <a:t> to make ring use easier/more manageable?  </a:t>
            </a:r>
            <a:r>
              <a:rPr lang="en-US" b="1" i="0" baseline="0" dirty="0" smtClean="0"/>
              <a:t>How</a:t>
            </a:r>
            <a:r>
              <a:rPr lang="en-US" b="0" i="0" baseline="0" dirty="0" smtClean="0"/>
              <a:t> do you see that happening (strategies)?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The counselor’s role is to support and encourage product use, but not expect or demand it. </a:t>
            </a:r>
            <a:r>
              <a:rPr lang="en-US" sz="1200" b="1" i="1" kern="1200" dirty="0" smtClean="0">
                <a:solidFill>
                  <a:schemeClr val="tx1"/>
                </a:solidFill>
                <a:effectLst/>
                <a:latin typeface="+mn-lt"/>
                <a:ea typeface="+mn-ea"/>
                <a:cs typeface="+mn-cs"/>
              </a:rPr>
              <a:t>We cannot </a:t>
            </a:r>
            <a:r>
              <a:rPr lang="en-US" sz="1200" b="1" i="1" u="none" kern="1200" dirty="0" smtClean="0">
                <a:solidFill>
                  <a:schemeClr val="tx1"/>
                </a:solidFill>
                <a:effectLst/>
                <a:latin typeface="+mn-lt"/>
                <a:ea typeface="+mn-ea"/>
                <a:cs typeface="+mn-cs"/>
              </a:rPr>
              <a:t>make</a:t>
            </a:r>
            <a:r>
              <a:rPr lang="en-US" sz="1200" b="1" i="1" kern="1200" dirty="0" smtClean="0">
                <a:solidFill>
                  <a:schemeClr val="tx1"/>
                </a:solidFill>
                <a:effectLst/>
                <a:latin typeface="+mn-lt"/>
                <a:ea typeface="+mn-ea"/>
                <a:cs typeface="+mn-cs"/>
              </a:rPr>
              <a:t> a participant adopt a behavior, but we can provide and promote opportunities to develop information, motivation, and skills relevant to her in her life.</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D43EBE4B-BA55-4903-88A2-F431D3BED5CA}" type="slidenum">
              <a:rPr lang="en-US" smtClean="0"/>
              <a:pPr/>
              <a:t>3</a:t>
            </a:fld>
            <a:endParaRPr lang="en-US" dirty="0"/>
          </a:p>
        </p:txBody>
      </p:sp>
    </p:spTree>
    <p:extLst>
      <p:ext uri="{BB962C8B-B14F-4D97-AF65-F5344CB8AC3E}">
        <p14:creationId xmlns:p14="http://schemas.microsoft.com/office/powerpoint/2010/main" val="307535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a:t>
            </a:r>
            <a:r>
              <a:rPr lang="en-US" baseline="0" dirty="0" smtClean="0"/>
              <a:t> to make a distinction here about assessments and counseling, and how they are both important but should be thought of independently.  </a:t>
            </a:r>
          </a:p>
          <a:p>
            <a:r>
              <a:rPr lang="en-US" baseline="0" dirty="0" smtClean="0"/>
              <a:t>Assessments = data collection, measurement, must be standardized, neutral, and (ideally) accurate/precise</a:t>
            </a:r>
          </a:p>
          <a:p>
            <a:r>
              <a:rPr lang="en-US" baseline="0" dirty="0" smtClean="0"/>
              <a:t>Counseling = about support/motivation/skill building.  </a:t>
            </a:r>
            <a:r>
              <a:rPr lang="en-US" b="1" baseline="0" dirty="0" smtClean="0"/>
              <a:t>A</a:t>
            </a:r>
            <a:r>
              <a:rPr lang="en-US" baseline="0" dirty="0" smtClean="0"/>
              <a:t> </a:t>
            </a:r>
            <a:r>
              <a:rPr lang="en-US" b="1" baseline="0" dirty="0" smtClean="0"/>
              <a:t>conversation</a:t>
            </a:r>
            <a:r>
              <a:rPr lang="en-US" baseline="0" dirty="0" smtClean="0"/>
              <a:t>, time to ‘just talk’, must also be neutral, but also flexible/individualized.</a:t>
            </a:r>
          </a:p>
          <a:p>
            <a:endParaRPr lang="en-US" baseline="0" dirty="0" smtClean="0"/>
          </a:p>
          <a:p>
            <a:r>
              <a:rPr lang="en-US" b="1" baseline="0" dirty="0" smtClean="0"/>
              <a:t>Provide rationale for separation:</a:t>
            </a:r>
          </a:p>
          <a:p>
            <a:r>
              <a:rPr lang="en-US" baseline="0" dirty="0" smtClean="0"/>
              <a:t>**Important to not let ASSESSMENTS of adherence drive or be the basis of COUNSELING.   This can lead to a largely one-sided conversation focused on barriers/non-use (i.e. I see you removed the ring 2 times, why? How can we fix that?), and also opens all sorts of issues of reconciliation which could ‘take over’ the session. Remember it is important to have a discussion about experiences/needs </a:t>
            </a:r>
            <a:r>
              <a:rPr lang="en-US" b="1" i="1" baseline="0" dirty="0" smtClean="0"/>
              <a:t>regardless</a:t>
            </a:r>
            <a:r>
              <a:rPr lang="en-US" baseline="0" dirty="0" smtClean="0"/>
              <a:t> of her level of adherence.  She could have perfect adherence, but she may still have challenges to use. Counseling is not data collection.  It is a conversation. </a:t>
            </a:r>
          </a:p>
          <a:p>
            <a:endParaRPr lang="en-US" baseline="0" dirty="0" smtClean="0"/>
          </a:p>
          <a:p>
            <a:r>
              <a:rPr lang="en-US" baseline="0" dirty="0" smtClean="0"/>
              <a:t>**IT WORKS THE OTHER WAY TOO.  Using assessments of adherence to drive the counseling session sets the stage for negative consequences of honest reporting of adherence.  Think about it from a participants perspective.  If reporting non-adherence during the assessment = a long conversation (potentially one I don’t want to have) in the counseling session; and reporting perfect adherence = a shorter conversation, or praise for achieving perfection; then what am I more likely to report?  </a:t>
            </a:r>
            <a:r>
              <a:rPr lang="en-US" b="1" baseline="0" dirty="0" smtClean="0"/>
              <a:t>Keeping them separate sets the stage for ACCURATE assessments and OPEN conversations about adherence.</a:t>
            </a:r>
          </a:p>
        </p:txBody>
      </p:sp>
      <p:sp>
        <p:nvSpPr>
          <p:cNvPr id="4" name="Slide Number Placeholder 3"/>
          <p:cNvSpPr>
            <a:spLocks noGrp="1"/>
          </p:cNvSpPr>
          <p:nvPr>
            <p:ph type="sldNum" sz="quarter" idx="10"/>
          </p:nvPr>
        </p:nvSpPr>
        <p:spPr/>
        <p:txBody>
          <a:bodyPr/>
          <a:lstStyle/>
          <a:p>
            <a:fld id="{D43EBE4B-BA55-4903-88A2-F431D3BED5CA}" type="slidenum">
              <a:rPr lang="en-US" smtClean="0"/>
              <a:pPr/>
              <a:t>4</a:t>
            </a:fld>
            <a:endParaRPr lang="en-US" dirty="0"/>
          </a:p>
        </p:txBody>
      </p:sp>
    </p:spTree>
    <p:extLst>
      <p:ext uri="{BB962C8B-B14F-4D97-AF65-F5344CB8AC3E}">
        <p14:creationId xmlns:p14="http://schemas.microsoft.com/office/powerpoint/2010/main" val="207487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Study product adherence depends on regular visit attendance.</a:t>
            </a:r>
            <a:r>
              <a:rPr lang="en-US" sz="1200" kern="1200" dirty="0" smtClean="0">
                <a:solidFill>
                  <a:schemeClr val="tx1"/>
                </a:solidFill>
                <a:effectLst/>
                <a:latin typeface="+mn-lt"/>
                <a:ea typeface="+mn-ea"/>
                <a:cs typeface="+mn-cs"/>
              </a:rPr>
              <a:t> Specifically, participants must come to clinic on a monthly basis in order to receive a new vaginal ring.  To encourage regular visit attendance, a ‘retention check-in’ is incorporated at the end of the ring-use support discussion. These conversations should follow the same general framework implemented for ring use discussions, only now applied to retention to study visits</a:t>
            </a:r>
          </a:p>
          <a:p>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5</a:t>
            </a:fld>
            <a:endParaRPr lang="en-US" dirty="0"/>
          </a:p>
        </p:txBody>
      </p:sp>
    </p:spTree>
    <p:extLst>
      <p:ext uri="{BB962C8B-B14F-4D97-AF65-F5344CB8AC3E}">
        <p14:creationId xmlns:p14="http://schemas.microsoft.com/office/powerpoint/2010/main" val="3097385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Participants</a:t>
            </a:r>
            <a:r>
              <a:rPr lang="en-US" baseline="0" dirty="0" smtClean="0"/>
              <a:t> will be asked to refer to their binders for the “</a:t>
            </a:r>
            <a:r>
              <a:rPr lang="en-US" sz="1200" b="1" dirty="0" smtClean="0"/>
              <a:t>Counselor Reference for Follow-up Adherence Counseling</a:t>
            </a:r>
            <a:r>
              <a:rPr lang="en-US" sz="1200" b="0" dirty="0" smtClean="0"/>
              <a:t>” handout</a:t>
            </a:r>
            <a:r>
              <a:rPr lang="en-US" sz="1200" b="0" baseline="0" dirty="0" smtClean="0"/>
              <a:t> as a visual.</a:t>
            </a: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We</a:t>
            </a:r>
            <a:r>
              <a:rPr lang="en-US" sz="1200" b="0" baseline="0" dirty="0" smtClean="0"/>
              <a:t> will spend some time discussing the </a:t>
            </a:r>
            <a:r>
              <a:rPr lang="en-US" sz="1200" b="1" baseline="0" dirty="0" smtClean="0"/>
              <a:t>goal/critical components </a:t>
            </a:r>
            <a:r>
              <a:rPr lang="en-US" sz="1200" b="0" baseline="0" dirty="0" smtClean="0"/>
              <a:t>and </a:t>
            </a:r>
            <a:r>
              <a:rPr lang="en-US" sz="1200" b="1" baseline="0" dirty="0" smtClean="0"/>
              <a:t>rationale</a:t>
            </a:r>
            <a:r>
              <a:rPr lang="en-US" sz="1200" b="0" baseline="0" dirty="0" smtClean="0"/>
              <a:t> of each step, along with some </a:t>
            </a:r>
            <a:r>
              <a:rPr lang="en-US" sz="1200" b="1" baseline="0" dirty="0" smtClean="0"/>
              <a:t>examples</a:t>
            </a:r>
            <a:r>
              <a:rPr lang="en-US" sz="1200" b="0" baseline="0" dirty="0" smtClean="0"/>
              <a:t> of what that step would look like (can ask the group for suggestions-especially if this is a VOICE site).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For VOICE sites, it may be good to get a sense of how many are familiar with the VASP approach in the room.  If the overwhelming majority are, could tailor this to spend a little less time on each step and more time discussing the differences/changes from VASP.</a:t>
            </a: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A summary of the differences from VASP:</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Combined ‘welcome’ and ‘frame’ into one step (to simplify, they really blended together regardless)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Removed ‘summarize’ as a step. Rationale = summarizing is an important counseling skill, that should be utilized as needed throughout the session.  By removing it as a distinct step, we felt it provides counselors the flexibility to use as-needed throughout the session.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Renamed “Negotiate” to “Goal”.  A name change only, content of step is no different.  Negotiate was a confusing term for some, and we feel that “goal” is actually more descriptive of the critical component of the step.</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Added “retention check-in” – this is the big change, rationale was discussed previously (visit adherence a pre-requisite for product adherence).  Next slide goes into more detail on this in particular.</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b="0" baseline="0" dirty="0" smtClean="0"/>
          </a:p>
        </p:txBody>
      </p:sp>
      <p:sp>
        <p:nvSpPr>
          <p:cNvPr id="4" name="Slide Number Placeholder 3"/>
          <p:cNvSpPr>
            <a:spLocks noGrp="1"/>
          </p:cNvSpPr>
          <p:nvPr>
            <p:ph type="sldNum" sz="quarter" idx="10"/>
          </p:nvPr>
        </p:nvSpPr>
        <p:spPr/>
        <p:txBody>
          <a:bodyPr/>
          <a:lstStyle/>
          <a:p>
            <a:fld id="{D43EBE4B-BA55-4903-88A2-F431D3BED5CA}" type="slidenum">
              <a:rPr lang="en-US" smtClean="0"/>
              <a:pPr/>
              <a:t>6</a:t>
            </a:fld>
            <a:endParaRPr lang="en-US" dirty="0"/>
          </a:p>
        </p:txBody>
      </p:sp>
    </p:spTree>
    <p:extLst>
      <p:ext uri="{BB962C8B-B14F-4D97-AF65-F5344CB8AC3E}">
        <p14:creationId xmlns:p14="http://schemas.microsoft.com/office/powerpoint/2010/main" val="916264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probably worth a closer</a:t>
            </a:r>
            <a:r>
              <a:rPr lang="en-US" baseline="0" dirty="0" smtClean="0"/>
              <a:t> look since new to all.  Can highlight here that:</a:t>
            </a:r>
          </a:p>
          <a:p>
            <a:pPr marL="171450" indent="-171450">
              <a:buFontTx/>
              <a:buChar char="-"/>
            </a:pPr>
            <a:r>
              <a:rPr lang="en-US" baseline="0" dirty="0" smtClean="0"/>
              <a:t>This loop is entered on an </a:t>
            </a:r>
            <a:r>
              <a:rPr lang="en-US" b="1" baseline="0" dirty="0" smtClean="0"/>
              <a:t>as-needed basis</a:t>
            </a:r>
            <a:r>
              <a:rPr lang="en-US" baseline="0" dirty="0" smtClean="0"/>
              <a:t>. </a:t>
            </a:r>
          </a:p>
          <a:p>
            <a:pPr marL="171450" indent="-171450">
              <a:buFontTx/>
              <a:buChar char="-"/>
            </a:pPr>
            <a:r>
              <a:rPr lang="en-US" b="1" baseline="0" dirty="0" smtClean="0"/>
              <a:t>The steps are the same </a:t>
            </a:r>
            <a:r>
              <a:rPr lang="en-US" baseline="0" dirty="0" smtClean="0"/>
              <a:t>as you would approach product use adherence, just with a different topic.</a:t>
            </a:r>
          </a:p>
          <a:p>
            <a:pPr marL="171450" indent="-171450">
              <a:buFontTx/>
              <a:buChar char="-"/>
            </a:pPr>
            <a:r>
              <a:rPr lang="en-US" baseline="0" dirty="0" smtClean="0"/>
              <a:t>Goal is to </a:t>
            </a:r>
            <a:r>
              <a:rPr lang="en-US" b="1" baseline="0" dirty="0" smtClean="0"/>
              <a:t>be proactive </a:t>
            </a:r>
            <a:r>
              <a:rPr lang="en-US" baseline="0" dirty="0" smtClean="0"/>
              <a:t>about discussing visit attendance, identify potential challenges to retention early.  Similar to study product use, visit attendance is a choice that needs to fit into her life – each participant may experience this differently, have needs and different ideas for how to satisfy those needs.  Just as with product use, she could have high adherence to study visits but still may have difficulties in attending sometimes. </a:t>
            </a:r>
          </a:p>
          <a:p>
            <a:pPr marL="171450" indent="-171450">
              <a:buFontTx/>
              <a:buChar char="-"/>
            </a:pPr>
            <a:r>
              <a:rPr lang="en-US" baseline="0" dirty="0" smtClean="0"/>
              <a:t>This is a unique opportunity to get direct feedback from participants – a key component to this is having an outlet to share and make changes based on this feedback.  </a:t>
            </a:r>
            <a:r>
              <a:rPr lang="en-US" b="1" baseline="0" dirty="0" smtClean="0"/>
              <a:t>Each site will need to develop systems for summarizing and sharing this information with the whole study team (including site leadership), so that action/change at a site level can be implemented if needed.  </a:t>
            </a:r>
          </a:p>
          <a:p>
            <a:pPr marL="171450" indent="-171450">
              <a:buFontTx/>
              <a:buChar char="-"/>
            </a:pPr>
            <a:endParaRPr lang="en-US" b="1" baseline="0" dirty="0" smtClean="0"/>
          </a:p>
          <a:p>
            <a:pPr marL="0" indent="0">
              <a:buFontTx/>
              <a:buNone/>
            </a:pPr>
            <a:r>
              <a:rPr lang="en-US" b="1" baseline="0" dirty="0" smtClean="0"/>
              <a:t>Feedback can be about her experience coming to visits, or feedback in general about how the clinic is doing (could be two options for the conversation)</a:t>
            </a:r>
            <a:endParaRPr lang="en-US" b="1"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7</a:t>
            </a:fld>
            <a:endParaRPr lang="en-US" dirty="0"/>
          </a:p>
        </p:txBody>
      </p:sp>
    </p:spTree>
    <p:extLst>
      <p:ext uri="{BB962C8B-B14F-4D97-AF65-F5344CB8AC3E}">
        <p14:creationId xmlns:p14="http://schemas.microsoft.com/office/powerpoint/2010/main" val="219688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Rationale = encourages/promotes engagement with the participant, not the paperwork</a:t>
            </a:r>
          </a:p>
          <a:p>
            <a:endParaRPr lang="en-US" baseline="0" dirty="0" smtClean="0"/>
          </a:p>
          <a:p>
            <a:r>
              <a:rPr lang="en-US" baseline="0" dirty="0" smtClean="0"/>
              <a:t>Encourage/Suggest storing all counseling notes in one section of the binder for easy reference</a:t>
            </a:r>
            <a:endParaRPr lang="en-US" dirty="0"/>
          </a:p>
        </p:txBody>
      </p:sp>
      <p:sp>
        <p:nvSpPr>
          <p:cNvPr id="4" name="Slide Number Placeholder 3"/>
          <p:cNvSpPr>
            <a:spLocks noGrp="1"/>
          </p:cNvSpPr>
          <p:nvPr>
            <p:ph type="sldNum" sz="quarter" idx="10"/>
          </p:nvPr>
        </p:nvSpPr>
        <p:spPr/>
        <p:txBody>
          <a:bodyPr/>
          <a:lstStyle/>
          <a:p>
            <a:fld id="{D43EBE4B-BA55-4903-88A2-F431D3BED5CA}" type="slidenum">
              <a:rPr lang="en-US" smtClean="0"/>
              <a:pPr/>
              <a:t>8</a:t>
            </a:fld>
            <a:endParaRPr lang="en-US" dirty="0"/>
          </a:p>
        </p:txBody>
      </p:sp>
    </p:spTree>
    <p:extLst>
      <p:ext uri="{BB962C8B-B14F-4D97-AF65-F5344CB8AC3E}">
        <p14:creationId xmlns:p14="http://schemas.microsoft.com/office/powerpoint/2010/main" val="3863290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Trainers conduct 2 model role-plays of the approach—one</a:t>
            </a:r>
            <a:r>
              <a:rPr lang="en-US" sz="1200" kern="1200" baseline="0" dirty="0" smtClean="0">
                <a:solidFill>
                  <a:schemeClr val="tx1"/>
                </a:solidFill>
                <a:effectLst/>
                <a:latin typeface="+mn-lt"/>
                <a:ea typeface="+mn-ea"/>
                <a:cs typeface="+mn-cs"/>
              </a:rPr>
              <a:t> “good” one “bad” (or maybe we should call then “less than ideal” and “ideal”)—each should take about 5 minutes.  The “less than ideal” role play follows the steps generally, but has some bad characteristics or common missteps (some options listed below).  Character of the “ideal session” are also listed below.  The “less than ideal” session goes first, after which participants are asked to critiques the session.  Trainers than demonstrate a more “ideal” session, followed by a quick demonstration of documentation, and a critique/debrief of the better session.</a:t>
            </a:r>
          </a:p>
          <a:p>
            <a:endParaRPr lang="en-US" sz="1200" kern="1200" baseline="0" dirty="0" smtClean="0">
              <a:solidFill>
                <a:schemeClr val="tx1"/>
              </a:solidFill>
              <a:effectLst/>
              <a:latin typeface="+mn-lt"/>
              <a:ea typeface="+mn-ea"/>
              <a:cs typeface="+mn-cs"/>
            </a:endParaRPr>
          </a:p>
          <a:p>
            <a:pPr marL="228600" indent="-228600">
              <a:buAutoNum type="arabicParenBoth"/>
            </a:pPr>
            <a:r>
              <a:rPr lang="en-US" sz="1200" kern="1200" baseline="0" dirty="0" smtClean="0">
                <a:solidFill>
                  <a:schemeClr val="tx1"/>
                </a:solidFill>
                <a:effectLst/>
                <a:latin typeface="+mn-lt"/>
                <a:ea typeface="+mn-ea"/>
                <a:cs typeface="+mn-cs"/>
              </a:rPr>
              <a:t>“Less than Ideal” session options: write a lot of notes during the session (distracted by the paper, not paying attention to the participant); make it feel constrained by the order of the steps/not natural conversation, ask closed ended questions, tell the participant strategies (vs. letting her develop), be non-neutral (positive reinforment).</a:t>
            </a:r>
          </a:p>
          <a:p>
            <a:pPr marL="228600" indent="-228600">
              <a:buAutoNum type="arabicParenBoth"/>
            </a:pPr>
            <a:r>
              <a:rPr lang="en-US" sz="1200" kern="1200" baseline="0" dirty="0" smtClean="0">
                <a:solidFill>
                  <a:schemeClr val="tx1"/>
                </a:solidFill>
                <a:effectLst/>
                <a:latin typeface="+mn-lt"/>
                <a:ea typeface="+mn-ea"/>
                <a:cs typeface="+mn-cs"/>
              </a:rPr>
              <a:t>“Ideal” session options: pay attention to the participant (don’t write until you are done with the session), let the flow generally follow the steps but show that it is okay to have some divergence if that is where the participant takes the conversation, ask open ended questions, actively listen, summarize, use good non-verbals, be neutral (but supportive)</a:t>
            </a:r>
            <a:br>
              <a:rPr lang="en-US" sz="1200" kern="1200" baseline="0" dirty="0" smtClean="0">
                <a:solidFill>
                  <a:schemeClr val="tx1"/>
                </a:solidFill>
                <a:effectLst/>
                <a:latin typeface="+mn-lt"/>
                <a:ea typeface="+mn-ea"/>
                <a:cs typeface="+mn-cs"/>
              </a:rPr>
            </a:br>
            <a:endParaRPr lang="en-US" sz="1200" kern="1200" baseline="0" dirty="0" smtClean="0">
              <a:solidFill>
                <a:schemeClr val="tx1"/>
              </a:solidFill>
              <a:effectLst/>
              <a:latin typeface="+mn-lt"/>
              <a:ea typeface="+mn-ea"/>
              <a:cs typeface="+mn-cs"/>
            </a:endParaRPr>
          </a:p>
          <a:p>
            <a:pPr marL="0" indent="0">
              <a:buNone/>
            </a:pPr>
            <a:r>
              <a:rPr lang="en-US" sz="1200" kern="1200" baseline="0" dirty="0" smtClean="0">
                <a:solidFill>
                  <a:schemeClr val="tx1"/>
                </a:solidFill>
                <a:effectLst/>
                <a:latin typeface="+mn-lt"/>
                <a:ea typeface="+mn-ea"/>
                <a:cs typeface="+mn-cs"/>
              </a:rPr>
              <a:t>TAKE HOME:</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 Emphasize paying attention to the participant – a chance to just check in and see how she is doing, a conversation.  Not data collection.</a:t>
            </a:r>
          </a:p>
          <a:p>
            <a:pPr marL="171450" indent="-171450">
              <a:buFontTx/>
              <a:buChar char="-"/>
            </a:pPr>
            <a:r>
              <a:rPr lang="en-US" sz="1200" kern="1200" baseline="0" dirty="0" smtClean="0">
                <a:solidFill>
                  <a:schemeClr val="tx1"/>
                </a:solidFill>
                <a:effectLst/>
                <a:latin typeface="+mn-lt"/>
                <a:ea typeface="+mn-ea"/>
                <a:cs typeface="+mn-cs"/>
              </a:rPr>
              <a:t>Emphasize the approach is semi structured, but also flexible. Let the conversation flow.</a:t>
            </a:r>
          </a:p>
          <a:p>
            <a:pPr marL="171450" indent="-171450">
              <a:buFontTx/>
              <a:buChar char="-"/>
            </a:pPr>
            <a:r>
              <a:rPr lang="en-US" sz="1200" kern="1200" baseline="0" dirty="0" smtClean="0">
                <a:solidFill>
                  <a:schemeClr val="tx1"/>
                </a:solidFill>
                <a:effectLst/>
                <a:latin typeface="+mn-lt"/>
                <a:ea typeface="+mn-ea"/>
                <a:cs typeface="+mn-cs"/>
              </a:rPr>
              <a:t>Let the participant drive the session, with the counselor as a guide.  Try to avoid the tendency as a counselor to be a “fixer” by suggesting strategies for her.</a:t>
            </a:r>
          </a:p>
          <a:p>
            <a:pPr marL="171450" indent="-171450">
              <a:buFontTx/>
              <a:buChar char="-"/>
            </a:pPr>
            <a:r>
              <a:rPr lang="en-US" sz="1200" kern="1200" baseline="0" dirty="0" smtClean="0">
                <a:solidFill>
                  <a:schemeClr val="tx1"/>
                </a:solidFill>
                <a:effectLst/>
                <a:latin typeface="+mn-lt"/>
                <a:ea typeface="+mn-ea"/>
                <a:cs typeface="+mn-cs"/>
              </a:rPr>
              <a:t>Document after the session, if you must take notes tell the participant and let her see what you are writing</a:t>
            </a:r>
          </a:p>
        </p:txBody>
      </p:sp>
      <p:sp>
        <p:nvSpPr>
          <p:cNvPr id="4" name="Slide Number Placeholder 3"/>
          <p:cNvSpPr>
            <a:spLocks noGrp="1"/>
          </p:cNvSpPr>
          <p:nvPr>
            <p:ph type="sldNum" sz="quarter" idx="10"/>
          </p:nvPr>
        </p:nvSpPr>
        <p:spPr/>
        <p:txBody>
          <a:bodyPr/>
          <a:lstStyle/>
          <a:p>
            <a:fld id="{D43EBE4B-BA55-4903-88A2-F431D3BED5CA}" type="slidenum">
              <a:rPr lang="en-US" smtClean="0"/>
              <a:pPr/>
              <a:t>9</a:t>
            </a:fld>
            <a:endParaRPr lang="en-US" dirty="0"/>
          </a:p>
        </p:txBody>
      </p:sp>
    </p:spTree>
    <p:extLst>
      <p:ext uri="{BB962C8B-B14F-4D97-AF65-F5344CB8AC3E}">
        <p14:creationId xmlns:p14="http://schemas.microsoft.com/office/powerpoint/2010/main" val="3190290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182B4ADE-9B5B-45FE-9555-9A59C1C7D43E}"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824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A6440BD-BAC0-4711-BF61-E6968EEB937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5450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5344AAC-E422-46A1-A53D-7508B0CF55DF}"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52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E324899-96F6-43A7-8BE5-C757009198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6799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FCC4B42-625D-4C4F-889C-D308A4DDD70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0245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D0BC6B2-D524-4E0E-9C51-42EC4A90535B}"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1738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F74C4191-22D9-424B-9C0E-A9CCF072299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6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6C60ADC9-8333-4248-8FFB-1FF99A12D96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7998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801584B7-01B4-4A51-83F5-CBC29138CCAD}"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037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5C62A13A-81E7-446A-AE48-0E0E10F93311}"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4490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3566AE6-28FA-43CB-9D14-3F568E6F47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045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dirty="0">
              <a:solidFill>
                <a:srgbClr val="000000"/>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8DB2B9B8-1331-4CB0-B60D-F54DDFF36877}"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6619595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ASPIRE Adherence Counseling and Education (ACE) Approach</a:t>
            </a:r>
            <a:endParaRPr lang="en-US" dirty="0"/>
          </a:p>
        </p:txBody>
      </p:sp>
      <p:pic>
        <p:nvPicPr>
          <p:cNvPr id="5122" name="Picture 2" descr="http://www.cartoonize.net/upload/8a9ec334c5cba08999aa06c70021cec3574572-final.jpg"/>
          <p:cNvPicPr>
            <a:picLocks noChangeAspect="1" noChangeArrowheads="1"/>
          </p:cNvPicPr>
          <p:nvPr/>
        </p:nvPicPr>
        <p:blipFill>
          <a:blip r:embed="rId3" cstate="print">
            <a:extLst>
              <a:ext uri="{28A0092B-C50C-407E-A947-70E740481C1C}">
                <a14:useLocalDpi xmlns:a14="http://schemas.microsoft.com/office/drawing/2010/main" val="0"/>
              </a:ext>
            </a:extLst>
          </a:blip>
          <a:srcRect r="1666" b="9018"/>
          <a:stretch>
            <a:fillRect/>
          </a:stretch>
        </p:blipFill>
        <p:spPr bwMode="auto">
          <a:xfrm>
            <a:off x="762000" y="2286000"/>
            <a:ext cx="76962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770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Practicum</a:t>
            </a:r>
            <a:endParaRPr lang="en-US" dirty="0"/>
          </a:p>
        </p:txBody>
      </p:sp>
      <p:sp>
        <p:nvSpPr>
          <p:cNvPr id="3" name="Content Placeholder 2"/>
          <p:cNvSpPr>
            <a:spLocks noGrp="1"/>
          </p:cNvSpPr>
          <p:nvPr>
            <p:ph idx="1"/>
          </p:nvPr>
        </p:nvSpPr>
        <p:spPr/>
        <p:txBody>
          <a:bodyPr/>
          <a:lstStyle/>
          <a:p>
            <a:r>
              <a:rPr lang="en-US" dirty="0" smtClean="0"/>
              <a:t>Pair with the person sitting next to you</a:t>
            </a:r>
          </a:p>
          <a:p>
            <a:r>
              <a:rPr lang="en-US" dirty="0" smtClean="0"/>
              <a:t>Each take turns as a counselor and a participant trying the ACE approach:</a:t>
            </a:r>
          </a:p>
          <a:p>
            <a:pPr lvl="1"/>
            <a:r>
              <a:rPr lang="en-US" dirty="0" smtClean="0"/>
              <a:t>5 minute role play, 2 minutes feedback</a:t>
            </a:r>
          </a:p>
          <a:p>
            <a:pPr lvl="1"/>
            <a:r>
              <a:rPr lang="en-US" dirty="0" smtClean="0"/>
              <a:t>Swap roles</a:t>
            </a:r>
          </a:p>
          <a:p>
            <a:pPr lvl="1"/>
            <a:r>
              <a:rPr lang="en-US" dirty="0"/>
              <a:t>5 minute role play, 2 minutes </a:t>
            </a:r>
            <a:r>
              <a:rPr lang="en-US" dirty="0" smtClean="0"/>
              <a:t>feedback</a:t>
            </a:r>
          </a:p>
          <a:p>
            <a:r>
              <a:rPr lang="en-US" dirty="0" smtClean="0"/>
              <a:t>Large group wrap-up/debrief</a:t>
            </a:r>
            <a:endParaRPr lang="en-US" dirty="0"/>
          </a:p>
        </p:txBody>
      </p:sp>
    </p:spTree>
    <p:extLst>
      <p:ext uri="{BB962C8B-B14F-4D97-AF65-F5344CB8AC3E}">
        <p14:creationId xmlns:p14="http://schemas.microsoft.com/office/powerpoint/2010/main" val="497227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Product Adherence Counseling at Enrollment</a:t>
            </a:r>
            <a:endParaRPr lang="en-US" dirty="0"/>
          </a:p>
        </p:txBody>
      </p:sp>
      <p:sp>
        <p:nvSpPr>
          <p:cNvPr id="3" name="Content Placeholder 2"/>
          <p:cNvSpPr>
            <a:spLocks noGrp="1"/>
          </p:cNvSpPr>
          <p:nvPr>
            <p:ph idx="1"/>
          </p:nvPr>
        </p:nvSpPr>
        <p:spPr/>
        <p:txBody>
          <a:bodyPr>
            <a:normAutofit/>
          </a:bodyPr>
          <a:lstStyle/>
          <a:p>
            <a:r>
              <a:rPr lang="en-US" dirty="0" smtClean="0"/>
              <a:t>Enrollment = </a:t>
            </a:r>
            <a:r>
              <a:rPr lang="en-US" b="1" dirty="0" smtClean="0"/>
              <a:t>Educational/Informational</a:t>
            </a:r>
          </a:p>
          <a:p>
            <a:pPr lvl="1"/>
            <a:r>
              <a:rPr lang="en-US" dirty="0" smtClean="0"/>
              <a:t>Product Use Instructions</a:t>
            </a:r>
          </a:p>
          <a:p>
            <a:pPr lvl="1"/>
            <a:r>
              <a:rPr lang="en-US" dirty="0" smtClean="0"/>
              <a:t>Reviewed “Important Information”</a:t>
            </a:r>
          </a:p>
          <a:p>
            <a:pPr lvl="1"/>
            <a:r>
              <a:rPr lang="en-US" dirty="0" smtClean="0"/>
              <a:t>First Ring Use Experience</a:t>
            </a:r>
          </a:p>
          <a:p>
            <a:pPr marL="457200" lvl="1" indent="0">
              <a:buNone/>
            </a:pPr>
            <a:endParaRPr lang="en-US" dirty="0" smtClean="0"/>
          </a:p>
          <a:p>
            <a:r>
              <a:rPr lang="en-US" dirty="0" smtClean="0"/>
              <a:t>Follow-up Counseling = Shift to </a:t>
            </a:r>
            <a:r>
              <a:rPr lang="en-US" b="1" i="1" dirty="0" smtClean="0"/>
              <a:t>Experiential</a:t>
            </a:r>
          </a:p>
          <a:p>
            <a:pPr lvl="1"/>
            <a:r>
              <a:rPr lang="en-US" dirty="0" smtClean="0"/>
              <a:t>Review educational elements as needed</a:t>
            </a:r>
          </a:p>
        </p:txBody>
      </p:sp>
    </p:spTree>
    <p:extLst>
      <p:ext uri="{BB962C8B-B14F-4D97-AF65-F5344CB8AC3E}">
        <p14:creationId xmlns:p14="http://schemas.microsoft.com/office/powerpoint/2010/main" val="55017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Adherence Counseling</a:t>
            </a:r>
            <a:endParaRPr lang="en-US" dirty="0"/>
          </a:p>
        </p:txBody>
      </p:sp>
      <p:sp>
        <p:nvSpPr>
          <p:cNvPr id="3" name="Content Placeholder 2"/>
          <p:cNvSpPr>
            <a:spLocks noGrp="1"/>
          </p:cNvSpPr>
          <p:nvPr>
            <p:ph idx="1"/>
          </p:nvPr>
        </p:nvSpPr>
        <p:spPr/>
        <p:txBody>
          <a:bodyPr/>
          <a:lstStyle/>
          <a:p>
            <a:r>
              <a:rPr lang="en-US" dirty="0" smtClean="0"/>
              <a:t>Based on participant-centered approaches for behavior change (e.g. Next Step Counseling, VASP)</a:t>
            </a:r>
          </a:p>
          <a:p>
            <a:r>
              <a:rPr lang="en-US" dirty="0" smtClean="0"/>
              <a:t>Focuses </a:t>
            </a:r>
            <a:r>
              <a:rPr lang="en-US" dirty="0"/>
              <a:t>on </a:t>
            </a:r>
            <a:r>
              <a:rPr lang="en-US" dirty="0" smtClean="0"/>
              <a:t>exploring ring </a:t>
            </a:r>
            <a:r>
              <a:rPr lang="en-US" dirty="0"/>
              <a:t>use </a:t>
            </a:r>
            <a:r>
              <a:rPr lang="en-US" dirty="0" smtClean="0"/>
              <a:t> </a:t>
            </a:r>
            <a:r>
              <a:rPr lang="en-US" b="1" i="1" dirty="0" smtClean="0"/>
              <a:t>experiences</a:t>
            </a:r>
            <a:r>
              <a:rPr lang="en-US" dirty="0" smtClean="0"/>
              <a:t> (facilitators/challenges), </a:t>
            </a:r>
            <a:r>
              <a:rPr lang="en-US" b="1" i="1" dirty="0" smtClean="0"/>
              <a:t>needs</a:t>
            </a:r>
            <a:r>
              <a:rPr lang="en-US" dirty="0" smtClean="0"/>
              <a:t>, and </a:t>
            </a:r>
            <a:r>
              <a:rPr lang="en-US" b="1" i="1" dirty="0" smtClean="0"/>
              <a:t>strategies</a:t>
            </a:r>
            <a:r>
              <a:rPr lang="en-US" dirty="0" smtClean="0"/>
              <a:t> to address those needs</a:t>
            </a:r>
          </a:p>
          <a:p>
            <a:r>
              <a:rPr lang="en-US" dirty="0" smtClean="0"/>
              <a:t>Support </a:t>
            </a:r>
            <a:r>
              <a:rPr lang="en-US" dirty="0"/>
              <a:t>and encourage product use, but not expect or demand it</a:t>
            </a:r>
            <a:endParaRPr lang="en-US" dirty="0" smtClean="0"/>
          </a:p>
          <a:p>
            <a:endParaRPr lang="en-US" dirty="0"/>
          </a:p>
        </p:txBody>
      </p:sp>
      <p:pic>
        <p:nvPicPr>
          <p:cNvPr id="4" name="Picture 6" descr="C:\Jared\Dapivirine\MTN 020 communications\Logo\AspireLogoFinal.png"/>
          <p:cNvPicPr>
            <a:picLocks noChangeAspect="1" noChangeArrowheads="1"/>
          </p:cNvPicPr>
          <p:nvPr/>
        </p:nvPicPr>
        <p:blipFill>
          <a:blip r:embed="rId3" cstate="print">
            <a:extLst>
              <a:ext uri="{28A0092B-C50C-407E-A947-70E740481C1C}">
                <a14:useLocalDpi xmlns:a14="http://schemas.microsoft.com/office/drawing/2010/main" val="0"/>
              </a:ext>
            </a:extLst>
          </a:blip>
          <a:srcRect l="26994" t="31758" r="26379" b="34897"/>
          <a:stretch>
            <a:fillRect/>
          </a:stretch>
        </p:blipFill>
        <p:spPr bwMode="auto">
          <a:xfrm>
            <a:off x="7239000" y="5778500"/>
            <a:ext cx="1676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Equally Important, But </a:t>
            </a:r>
            <a:r>
              <a:rPr lang="en-US" u="sng" dirty="0" smtClean="0"/>
              <a:t>Independent</a:t>
            </a:r>
            <a:endParaRPr lang="en-US" u="sng" dirty="0"/>
          </a:p>
        </p:txBody>
      </p:sp>
      <p:sp>
        <p:nvSpPr>
          <p:cNvPr id="12" name="Freeform 11"/>
          <p:cNvSpPr/>
          <p:nvPr/>
        </p:nvSpPr>
        <p:spPr>
          <a:xfrm>
            <a:off x="458204" y="1806283"/>
            <a:ext cx="3656707" cy="1828353"/>
          </a:xfrm>
          <a:custGeom>
            <a:avLst/>
            <a:gdLst>
              <a:gd name="connsiteX0" fmla="*/ 0 w 3656707"/>
              <a:gd name="connsiteY0" fmla="*/ 182835 h 1828353"/>
              <a:gd name="connsiteX1" fmla="*/ 182835 w 3656707"/>
              <a:gd name="connsiteY1" fmla="*/ 0 h 1828353"/>
              <a:gd name="connsiteX2" fmla="*/ 3473872 w 3656707"/>
              <a:gd name="connsiteY2" fmla="*/ 0 h 1828353"/>
              <a:gd name="connsiteX3" fmla="*/ 3656707 w 3656707"/>
              <a:gd name="connsiteY3" fmla="*/ 182835 h 1828353"/>
              <a:gd name="connsiteX4" fmla="*/ 3656707 w 3656707"/>
              <a:gd name="connsiteY4" fmla="*/ 1645518 h 1828353"/>
              <a:gd name="connsiteX5" fmla="*/ 3473872 w 3656707"/>
              <a:gd name="connsiteY5" fmla="*/ 1828353 h 1828353"/>
              <a:gd name="connsiteX6" fmla="*/ 182835 w 3656707"/>
              <a:gd name="connsiteY6" fmla="*/ 1828353 h 1828353"/>
              <a:gd name="connsiteX7" fmla="*/ 0 w 3656707"/>
              <a:gd name="connsiteY7" fmla="*/ 1645518 h 1828353"/>
              <a:gd name="connsiteX8" fmla="*/ 0 w 3656707"/>
              <a:gd name="connsiteY8" fmla="*/ 182835 h 182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707" h="1828353">
                <a:moveTo>
                  <a:pt x="0" y="182835"/>
                </a:moveTo>
                <a:cubicBezTo>
                  <a:pt x="0" y="81858"/>
                  <a:pt x="81858" y="0"/>
                  <a:pt x="182835" y="0"/>
                </a:cubicBezTo>
                <a:lnTo>
                  <a:pt x="3473872" y="0"/>
                </a:lnTo>
                <a:cubicBezTo>
                  <a:pt x="3574849" y="0"/>
                  <a:pt x="3656707" y="81858"/>
                  <a:pt x="3656707" y="182835"/>
                </a:cubicBezTo>
                <a:lnTo>
                  <a:pt x="3656707" y="1645518"/>
                </a:lnTo>
                <a:cubicBezTo>
                  <a:pt x="3656707" y="1746495"/>
                  <a:pt x="3574849" y="1828353"/>
                  <a:pt x="3473872" y="1828353"/>
                </a:cubicBezTo>
                <a:lnTo>
                  <a:pt x="182835" y="1828353"/>
                </a:lnTo>
                <a:cubicBezTo>
                  <a:pt x="81858" y="1828353"/>
                  <a:pt x="0" y="1746495"/>
                  <a:pt x="0" y="1645518"/>
                </a:cubicBezTo>
                <a:lnTo>
                  <a:pt x="0" y="18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706" tIns="118321" rIns="150706" bIns="118321" numCol="1" spcCol="1270" anchor="ctr" anchorCtr="0">
            <a:noAutofit/>
          </a:bodyPr>
          <a:lstStyle/>
          <a:p>
            <a:pPr lvl="0" algn="ctr" defTabSz="2266950">
              <a:lnSpc>
                <a:spcPct val="90000"/>
              </a:lnSpc>
              <a:spcBef>
                <a:spcPct val="0"/>
              </a:spcBef>
              <a:spcAft>
                <a:spcPct val="35000"/>
              </a:spcAft>
            </a:pPr>
            <a:r>
              <a:rPr lang="en-US" sz="4800" kern="1200" dirty="0" smtClean="0"/>
              <a:t>Adherence Assessments</a:t>
            </a:r>
            <a:endParaRPr lang="en-US" sz="4800" kern="1200" dirty="0"/>
          </a:p>
        </p:txBody>
      </p:sp>
      <p:sp>
        <p:nvSpPr>
          <p:cNvPr id="13" name="Freeform 12"/>
          <p:cNvSpPr/>
          <p:nvPr/>
        </p:nvSpPr>
        <p:spPr>
          <a:xfrm>
            <a:off x="823875" y="3634637"/>
            <a:ext cx="365670" cy="1371265"/>
          </a:xfrm>
          <a:custGeom>
            <a:avLst/>
            <a:gdLst/>
            <a:ahLst/>
            <a:cxnLst/>
            <a:rect l="0" t="0" r="0" b="0"/>
            <a:pathLst>
              <a:path>
                <a:moveTo>
                  <a:pt x="0" y="0"/>
                </a:moveTo>
                <a:lnTo>
                  <a:pt x="0" y="1371265"/>
                </a:lnTo>
                <a:lnTo>
                  <a:pt x="365670" y="1371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3"/>
          <p:cNvSpPr/>
          <p:nvPr/>
        </p:nvSpPr>
        <p:spPr>
          <a:xfrm>
            <a:off x="1189545" y="4091725"/>
            <a:ext cx="2925365" cy="1828353"/>
          </a:xfrm>
          <a:custGeom>
            <a:avLst/>
            <a:gdLst>
              <a:gd name="connsiteX0" fmla="*/ 0 w 2925365"/>
              <a:gd name="connsiteY0" fmla="*/ 182835 h 1828353"/>
              <a:gd name="connsiteX1" fmla="*/ 182835 w 2925365"/>
              <a:gd name="connsiteY1" fmla="*/ 0 h 1828353"/>
              <a:gd name="connsiteX2" fmla="*/ 2742530 w 2925365"/>
              <a:gd name="connsiteY2" fmla="*/ 0 h 1828353"/>
              <a:gd name="connsiteX3" fmla="*/ 2925365 w 2925365"/>
              <a:gd name="connsiteY3" fmla="*/ 182835 h 1828353"/>
              <a:gd name="connsiteX4" fmla="*/ 2925365 w 2925365"/>
              <a:gd name="connsiteY4" fmla="*/ 1645518 h 1828353"/>
              <a:gd name="connsiteX5" fmla="*/ 2742530 w 2925365"/>
              <a:gd name="connsiteY5" fmla="*/ 1828353 h 1828353"/>
              <a:gd name="connsiteX6" fmla="*/ 182835 w 2925365"/>
              <a:gd name="connsiteY6" fmla="*/ 1828353 h 1828353"/>
              <a:gd name="connsiteX7" fmla="*/ 0 w 2925365"/>
              <a:gd name="connsiteY7" fmla="*/ 1645518 h 1828353"/>
              <a:gd name="connsiteX8" fmla="*/ 0 w 2925365"/>
              <a:gd name="connsiteY8" fmla="*/ 182835 h 182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25365" h="1828353">
                <a:moveTo>
                  <a:pt x="0" y="182835"/>
                </a:moveTo>
                <a:cubicBezTo>
                  <a:pt x="0" y="81858"/>
                  <a:pt x="81858" y="0"/>
                  <a:pt x="182835" y="0"/>
                </a:cubicBezTo>
                <a:lnTo>
                  <a:pt x="2742530" y="0"/>
                </a:lnTo>
                <a:cubicBezTo>
                  <a:pt x="2843507" y="0"/>
                  <a:pt x="2925365" y="81858"/>
                  <a:pt x="2925365" y="182835"/>
                </a:cubicBezTo>
                <a:lnTo>
                  <a:pt x="2925365" y="1645518"/>
                </a:lnTo>
                <a:cubicBezTo>
                  <a:pt x="2925365" y="1746495"/>
                  <a:pt x="2843507" y="1828353"/>
                  <a:pt x="2742530" y="1828353"/>
                </a:cubicBezTo>
                <a:lnTo>
                  <a:pt x="182835" y="1828353"/>
                </a:lnTo>
                <a:cubicBezTo>
                  <a:pt x="81858" y="1828353"/>
                  <a:pt x="0" y="1746495"/>
                  <a:pt x="0" y="1645518"/>
                </a:cubicBezTo>
                <a:lnTo>
                  <a:pt x="0" y="1828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176" tIns="85301" rIns="101176" bIns="85301" numCol="1" spcCol="1270" anchor="t" anchorCtr="0">
            <a:noAutofit/>
          </a:bodyPr>
          <a:lstStyle/>
          <a:p>
            <a:pPr lvl="0" algn="l" defTabSz="1111250">
              <a:lnSpc>
                <a:spcPct val="100000"/>
              </a:lnSpc>
              <a:spcBef>
                <a:spcPct val="0"/>
              </a:spcBef>
              <a:spcAft>
                <a:spcPts val="600"/>
              </a:spcAft>
            </a:pPr>
            <a:r>
              <a:rPr lang="en-US" sz="2500" b="1" kern="1200" dirty="0" smtClean="0"/>
              <a:t>Data Collection</a:t>
            </a:r>
            <a:endParaRPr lang="en-US" sz="2500" b="1" kern="1200" dirty="0"/>
          </a:p>
          <a:p>
            <a:pPr marL="228600" lvl="1" indent="-228600" algn="l" defTabSz="889000">
              <a:lnSpc>
                <a:spcPct val="100000"/>
              </a:lnSpc>
              <a:spcBef>
                <a:spcPct val="0"/>
              </a:spcBef>
              <a:spcAft>
                <a:spcPts val="600"/>
              </a:spcAft>
              <a:buChar char="••"/>
            </a:pPr>
            <a:r>
              <a:rPr lang="en-US" sz="2000" kern="1200" dirty="0" smtClean="0"/>
              <a:t>Standardized</a:t>
            </a:r>
            <a:endParaRPr lang="en-US" sz="2000" kern="1200" dirty="0"/>
          </a:p>
          <a:p>
            <a:pPr marL="228600" lvl="1" indent="-228600" algn="l" defTabSz="889000">
              <a:lnSpc>
                <a:spcPct val="100000"/>
              </a:lnSpc>
              <a:spcBef>
                <a:spcPct val="0"/>
              </a:spcBef>
              <a:spcAft>
                <a:spcPts val="600"/>
              </a:spcAft>
              <a:buChar char="••"/>
            </a:pPr>
            <a:r>
              <a:rPr lang="en-US" sz="2000" kern="1200" dirty="0" smtClean="0"/>
              <a:t>Accurate/Precise</a:t>
            </a:r>
            <a:endParaRPr lang="en-US" sz="2000" kern="1200" dirty="0"/>
          </a:p>
          <a:p>
            <a:pPr marL="228600" lvl="1" indent="-228600" algn="l" defTabSz="889000">
              <a:lnSpc>
                <a:spcPct val="100000"/>
              </a:lnSpc>
              <a:spcBef>
                <a:spcPct val="0"/>
              </a:spcBef>
              <a:spcAft>
                <a:spcPts val="600"/>
              </a:spcAft>
              <a:buChar char="••"/>
            </a:pPr>
            <a:r>
              <a:rPr lang="en-US" sz="2000" kern="1200" dirty="0" smtClean="0"/>
              <a:t>A measurement</a:t>
            </a:r>
            <a:endParaRPr lang="en-US" sz="2000" kern="1200" dirty="0"/>
          </a:p>
          <a:p>
            <a:pPr marL="171450" lvl="1" indent="-171450" algn="l" defTabSz="711200">
              <a:lnSpc>
                <a:spcPct val="90000"/>
              </a:lnSpc>
              <a:spcBef>
                <a:spcPct val="0"/>
              </a:spcBef>
              <a:spcAft>
                <a:spcPct val="15000"/>
              </a:spcAft>
              <a:buChar char="••"/>
            </a:pPr>
            <a:endParaRPr lang="en-US" sz="1600" kern="1200" dirty="0"/>
          </a:p>
        </p:txBody>
      </p:sp>
      <p:sp>
        <p:nvSpPr>
          <p:cNvPr id="15" name="Freeform 14"/>
          <p:cNvSpPr/>
          <p:nvPr/>
        </p:nvSpPr>
        <p:spPr>
          <a:xfrm>
            <a:off x="5029088" y="1806283"/>
            <a:ext cx="3656707" cy="1828353"/>
          </a:xfrm>
          <a:custGeom>
            <a:avLst/>
            <a:gdLst>
              <a:gd name="connsiteX0" fmla="*/ 0 w 3656707"/>
              <a:gd name="connsiteY0" fmla="*/ 182835 h 1828353"/>
              <a:gd name="connsiteX1" fmla="*/ 182835 w 3656707"/>
              <a:gd name="connsiteY1" fmla="*/ 0 h 1828353"/>
              <a:gd name="connsiteX2" fmla="*/ 3473872 w 3656707"/>
              <a:gd name="connsiteY2" fmla="*/ 0 h 1828353"/>
              <a:gd name="connsiteX3" fmla="*/ 3656707 w 3656707"/>
              <a:gd name="connsiteY3" fmla="*/ 182835 h 1828353"/>
              <a:gd name="connsiteX4" fmla="*/ 3656707 w 3656707"/>
              <a:gd name="connsiteY4" fmla="*/ 1645518 h 1828353"/>
              <a:gd name="connsiteX5" fmla="*/ 3473872 w 3656707"/>
              <a:gd name="connsiteY5" fmla="*/ 1828353 h 1828353"/>
              <a:gd name="connsiteX6" fmla="*/ 182835 w 3656707"/>
              <a:gd name="connsiteY6" fmla="*/ 1828353 h 1828353"/>
              <a:gd name="connsiteX7" fmla="*/ 0 w 3656707"/>
              <a:gd name="connsiteY7" fmla="*/ 1645518 h 1828353"/>
              <a:gd name="connsiteX8" fmla="*/ 0 w 3656707"/>
              <a:gd name="connsiteY8" fmla="*/ 182835 h 182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56707" h="1828353">
                <a:moveTo>
                  <a:pt x="0" y="182835"/>
                </a:moveTo>
                <a:cubicBezTo>
                  <a:pt x="0" y="81858"/>
                  <a:pt x="81858" y="0"/>
                  <a:pt x="182835" y="0"/>
                </a:cubicBezTo>
                <a:lnTo>
                  <a:pt x="3473872" y="0"/>
                </a:lnTo>
                <a:cubicBezTo>
                  <a:pt x="3574849" y="0"/>
                  <a:pt x="3656707" y="81858"/>
                  <a:pt x="3656707" y="182835"/>
                </a:cubicBezTo>
                <a:lnTo>
                  <a:pt x="3656707" y="1645518"/>
                </a:lnTo>
                <a:cubicBezTo>
                  <a:pt x="3656707" y="1746495"/>
                  <a:pt x="3574849" y="1828353"/>
                  <a:pt x="3473872" y="1828353"/>
                </a:cubicBezTo>
                <a:lnTo>
                  <a:pt x="182835" y="1828353"/>
                </a:lnTo>
                <a:cubicBezTo>
                  <a:pt x="81858" y="1828353"/>
                  <a:pt x="0" y="1746495"/>
                  <a:pt x="0" y="1645518"/>
                </a:cubicBezTo>
                <a:lnTo>
                  <a:pt x="0" y="18283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0706" tIns="118321" rIns="150706" bIns="118321" numCol="1" spcCol="1270" anchor="ctr" anchorCtr="0">
            <a:noAutofit/>
          </a:bodyPr>
          <a:lstStyle/>
          <a:p>
            <a:pPr lvl="0" algn="ctr" defTabSz="2266950">
              <a:lnSpc>
                <a:spcPct val="90000"/>
              </a:lnSpc>
              <a:spcBef>
                <a:spcPct val="0"/>
              </a:spcBef>
              <a:spcAft>
                <a:spcPct val="35000"/>
              </a:spcAft>
            </a:pPr>
            <a:r>
              <a:rPr lang="en-US" sz="4800" kern="1200" dirty="0" smtClean="0"/>
              <a:t>Adherence Counseling</a:t>
            </a:r>
            <a:endParaRPr lang="en-US" sz="4800" kern="1200" dirty="0"/>
          </a:p>
        </p:txBody>
      </p:sp>
      <p:sp>
        <p:nvSpPr>
          <p:cNvPr id="16" name="Freeform 15"/>
          <p:cNvSpPr/>
          <p:nvPr/>
        </p:nvSpPr>
        <p:spPr>
          <a:xfrm>
            <a:off x="5394759" y="3634637"/>
            <a:ext cx="365670" cy="1371265"/>
          </a:xfrm>
          <a:custGeom>
            <a:avLst/>
            <a:gdLst/>
            <a:ahLst/>
            <a:cxnLst/>
            <a:rect l="0" t="0" r="0" b="0"/>
            <a:pathLst>
              <a:path>
                <a:moveTo>
                  <a:pt x="0" y="0"/>
                </a:moveTo>
                <a:lnTo>
                  <a:pt x="0" y="1371265"/>
                </a:lnTo>
                <a:lnTo>
                  <a:pt x="365670" y="1371265"/>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eform 16"/>
          <p:cNvSpPr/>
          <p:nvPr/>
        </p:nvSpPr>
        <p:spPr>
          <a:xfrm>
            <a:off x="5760429" y="4091725"/>
            <a:ext cx="2925365" cy="1828353"/>
          </a:xfrm>
          <a:custGeom>
            <a:avLst/>
            <a:gdLst>
              <a:gd name="connsiteX0" fmla="*/ 0 w 2925365"/>
              <a:gd name="connsiteY0" fmla="*/ 182835 h 1828353"/>
              <a:gd name="connsiteX1" fmla="*/ 182835 w 2925365"/>
              <a:gd name="connsiteY1" fmla="*/ 0 h 1828353"/>
              <a:gd name="connsiteX2" fmla="*/ 2742530 w 2925365"/>
              <a:gd name="connsiteY2" fmla="*/ 0 h 1828353"/>
              <a:gd name="connsiteX3" fmla="*/ 2925365 w 2925365"/>
              <a:gd name="connsiteY3" fmla="*/ 182835 h 1828353"/>
              <a:gd name="connsiteX4" fmla="*/ 2925365 w 2925365"/>
              <a:gd name="connsiteY4" fmla="*/ 1645518 h 1828353"/>
              <a:gd name="connsiteX5" fmla="*/ 2742530 w 2925365"/>
              <a:gd name="connsiteY5" fmla="*/ 1828353 h 1828353"/>
              <a:gd name="connsiteX6" fmla="*/ 182835 w 2925365"/>
              <a:gd name="connsiteY6" fmla="*/ 1828353 h 1828353"/>
              <a:gd name="connsiteX7" fmla="*/ 0 w 2925365"/>
              <a:gd name="connsiteY7" fmla="*/ 1645518 h 1828353"/>
              <a:gd name="connsiteX8" fmla="*/ 0 w 2925365"/>
              <a:gd name="connsiteY8" fmla="*/ 182835 h 182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25365" h="1828353">
                <a:moveTo>
                  <a:pt x="0" y="182835"/>
                </a:moveTo>
                <a:cubicBezTo>
                  <a:pt x="0" y="81858"/>
                  <a:pt x="81858" y="0"/>
                  <a:pt x="182835" y="0"/>
                </a:cubicBezTo>
                <a:lnTo>
                  <a:pt x="2742530" y="0"/>
                </a:lnTo>
                <a:cubicBezTo>
                  <a:pt x="2843507" y="0"/>
                  <a:pt x="2925365" y="81858"/>
                  <a:pt x="2925365" y="182835"/>
                </a:cubicBezTo>
                <a:lnTo>
                  <a:pt x="2925365" y="1645518"/>
                </a:lnTo>
                <a:cubicBezTo>
                  <a:pt x="2925365" y="1746495"/>
                  <a:pt x="2843507" y="1828353"/>
                  <a:pt x="2742530" y="1828353"/>
                </a:cubicBezTo>
                <a:lnTo>
                  <a:pt x="182835" y="1828353"/>
                </a:lnTo>
                <a:cubicBezTo>
                  <a:pt x="81858" y="1828353"/>
                  <a:pt x="0" y="1746495"/>
                  <a:pt x="0" y="1645518"/>
                </a:cubicBezTo>
                <a:lnTo>
                  <a:pt x="0" y="18283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1176" tIns="85301" rIns="101176" bIns="85301" numCol="1" spcCol="1270" anchor="t" anchorCtr="0">
            <a:noAutofit/>
          </a:bodyPr>
          <a:lstStyle/>
          <a:p>
            <a:pPr marL="0" marR="0" lvl="0" indent="0" algn="l" defTabSz="914400" eaLnBrk="1" fontAlgn="auto" latinLnBrk="0" hangingPunct="1">
              <a:lnSpc>
                <a:spcPct val="100000"/>
              </a:lnSpc>
              <a:spcBef>
                <a:spcPct val="0"/>
              </a:spcBef>
              <a:spcAft>
                <a:spcPts val="600"/>
              </a:spcAft>
              <a:buClrTx/>
              <a:buSzTx/>
              <a:buFontTx/>
              <a:buNone/>
              <a:tabLst/>
              <a:defRPr/>
            </a:pPr>
            <a:r>
              <a:rPr lang="en-US" sz="2500" b="1" kern="1200" dirty="0" smtClean="0"/>
              <a:t>Support/Motivation</a:t>
            </a:r>
          </a:p>
          <a:p>
            <a:pPr marL="0" marR="0" lvl="1" indent="0" algn="l" defTabSz="914400" eaLnBrk="1" fontAlgn="auto" latinLnBrk="0" hangingPunct="1">
              <a:lnSpc>
                <a:spcPct val="100000"/>
              </a:lnSpc>
              <a:spcBef>
                <a:spcPct val="0"/>
              </a:spcBef>
              <a:spcAft>
                <a:spcPts val="600"/>
              </a:spcAft>
              <a:buClrTx/>
              <a:buSzTx/>
              <a:buFontTx/>
              <a:buChar char="••"/>
              <a:tabLst/>
              <a:defRPr/>
            </a:pPr>
            <a:r>
              <a:rPr lang="en-US" sz="2000" kern="1200" dirty="0" smtClean="0"/>
              <a:t>Individualized</a:t>
            </a:r>
          </a:p>
          <a:p>
            <a:pPr marL="0" marR="0" lvl="1" indent="0" algn="l" defTabSz="914400" eaLnBrk="1" fontAlgn="auto" latinLnBrk="0" hangingPunct="1">
              <a:lnSpc>
                <a:spcPct val="100000"/>
              </a:lnSpc>
              <a:spcBef>
                <a:spcPct val="0"/>
              </a:spcBef>
              <a:spcAft>
                <a:spcPts val="600"/>
              </a:spcAft>
              <a:buClrTx/>
              <a:buSzTx/>
              <a:buFontTx/>
              <a:buChar char="••"/>
              <a:tabLst/>
              <a:defRPr/>
            </a:pPr>
            <a:r>
              <a:rPr lang="en-US" sz="2000" kern="1200" dirty="0" smtClean="0"/>
              <a:t>Flexible</a:t>
            </a:r>
          </a:p>
          <a:p>
            <a:pPr marL="0" marR="0" lvl="1" indent="0" algn="l" defTabSz="914400" eaLnBrk="1" fontAlgn="auto" latinLnBrk="0" hangingPunct="1">
              <a:lnSpc>
                <a:spcPct val="100000"/>
              </a:lnSpc>
              <a:spcBef>
                <a:spcPct val="0"/>
              </a:spcBef>
              <a:spcAft>
                <a:spcPts val="600"/>
              </a:spcAft>
              <a:buClrTx/>
              <a:buSzTx/>
              <a:buFontTx/>
              <a:buChar char="••"/>
              <a:tabLst/>
              <a:defRPr/>
            </a:pPr>
            <a:r>
              <a:rPr lang="en-US" sz="2000" kern="1200" dirty="0" smtClean="0"/>
              <a:t>A conversation</a:t>
            </a:r>
          </a:p>
        </p:txBody>
      </p:sp>
    </p:spTree>
    <p:extLst>
      <p:ext uri="{BB962C8B-B14F-4D97-AF65-F5344CB8AC3E}">
        <p14:creationId xmlns:p14="http://schemas.microsoft.com/office/powerpoint/2010/main" val="318405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heel(1)">
                                      <p:cBhvr>
                                        <p:cTn id="7" dur="2000"/>
                                        <p:tgtEl>
                                          <p:spTgt spid="14">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wheel(1)">
                                      <p:cBhvr>
                                        <p:cTn id="10" dur="2000"/>
                                        <p:tgtEl>
                                          <p:spTgt spid="14">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wheel(1)">
                                      <p:cBhvr>
                                        <p:cTn id="13" dur="2000"/>
                                        <p:tgtEl>
                                          <p:spTgt spid="14">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wheel(1)">
                                      <p:cBhvr>
                                        <p:cTn id="16" dur="2000"/>
                                        <p:tgtEl>
                                          <p:spTgt spid="1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wheel(1)">
                                      <p:cBhvr>
                                        <p:cTn id="21" dur="2000"/>
                                        <p:tgtEl>
                                          <p:spTgt spid="17">
                                            <p:txEl>
                                              <p:pRg st="0" end="0"/>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17">
                                            <p:txEl>
                                              <p:pRg st="1" end="1"/>
                                            </p:txEl>
                                          </p:spTgt>
                                        </p:tgtEl>
                                        <p:attrNameLst>
                                          <p:attrName>style.visibility</p:attrName>
                                        </p:attrNameLst>
                                      </p:cBhvr>
                                      <p:to>
                                        <p:strVal val="visible"/>
                                      </p:to>
                                    </p:set>
                                    <p:animEffect transition="in" filter="wheel(1)">
                                      <p:cBhvr>
                                        <p:cTn id="24" dur="2000"/>
                                        <p:tgtEl>
                                          <p:spTgt spid="17">
                                            <p:txEl>
                                              <p:pRg st="1" end="1"/>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17">
                                            <p:txEl>
                                              <p:pRg st="2" end="2"/>
                                            </p:txEl>
                                          </p:spTgt>
                                        </p:tgtEl>
                                        <p:attrNameLst>
                                          <p:attrName>style.visibility</p:attrName>
                                        </p:attrNameLst>
                                      </p:cBhvr>
                                      <p:to>
                                        <p:strVal val="visible"/>
                                      </p:to>
                                    </p:set>
                                    <p:animEffect transition="in" filter="wheel(1)">
                                      <p:cBhvr>
                                        <p:cTn id="27" dur="2000"/>
                                        <p:tgtEl>
                                          <p:spTgt spid="17">
                                            <p:txEl>
                                              <p:pRg st="2" end="2"/>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17">
                                            <p:txEl>
                                              <p:pRg st="3" end="3"/>
                                            </p:txEl>
                                          </p:spTgt>
                                        </p:tgtEl>
                                        <p:attrNameLst>
                                          <p:attrName>style.visibility</p:attrName>
                                        </p:attrNameLst>
                                      </p:cBhvr>
                                      <p:to>
                                        <p:strVal val="visible"/>
                                      </p:to>
                                    </p:set>
                                    <p:animEffect transition="in" filter="wheel(1)">
                                      <p:cBhvr>
                                        <p:cTn id="30" dur="20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Dependent Relationship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7960205"/>
              </p:ext>
            </p:extLst>
          </p:nvPr>
        </p:nvGraphicFramePr>
        <p:xfrm>
          <a:off x="609600" y="1143000"/>
          <a:ext cx="7620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38200" y="5638800"/>
            <a:ext cx="8001000" cy="584775"/>
          </a:xfrm>
          <a:prstGeom prst="rect">
            <a:avLst/>
          </a:prstGeom>
          <a:noFill/>
        </p:spPr>
        <p:txBody>
          <a:bodyPr wrap="square" rtlCol="0">
            <a:spAutoFit/>
          </a:bodyPr>
          <a:lstStyle/>
          <a:p>
            <a:r>
              <a:rPr lang="en-US" sz="3200" dirty="0" smtClean="0"/>
              <a:t>A proactive approach = Retention “check-in” </a:t>
            </a:r>
            <a:endParaRPr lang="en-US" sz="3200" dirty="0"/>
          </a:p>
        </p:txBody>
      </p:sp>
    </p:spTree>
    <p:extLst>
      <p:ext uri="{BB962C8B-B14F-4D97-AF65-F5344CB8AC3E}">
        <p14:creationId xmlns:p14="http://schemas.microsoft.com/office/powerpoint/2010/main" val="112563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66675"/>
            <a:ext cx="6645158" cy="663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7543067" y="92608"/>
            <a:ext cx="1464291" cy="369332"/>
          </a:xfrm>
          <a:prstGeom prst="rect">
            <a:avLst/>
          </a:prstGeom>
          <a:noFill/>
        </p:spPr>
        <p:txBody>
          <a:bodyPr wrap="square" rtlCol="0">
            <a:spAutoFit/>
          </a:bodyPr>
          <a:lstStyle/>
          <a:p>
            <a:r>
              <a:rPr lang="en-US" b="1" dirty="0" smtClean="0">
                <a:solidFill>
                  <a:srgbClr val="FF0000"/>
                </a:solidFill>
              </a:rPr>
              <a:t>Page 385</a:t>
            </a:r>
            <a:endParaRPr lang="en-US" b="1" dirty="0">
              <a:solidFill>
                <a:srgbClr val="FF0000"/>
              </a:solidFill>
            </a:endParaRPr>
          </a:p>
        </p:txBody>
      </p:sp>
    </p:spTree>
    <p:extLst>
      <p:ext uri="{BB962C8B-B14F-4D97-AF65-F5344CB8AC3E}">
        <p14:creationId xmlns:p14="http://schemas.microsoft.com/office/powerpoint/2010/main" val="1457454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533400"/>
            <a:ext cx="7400784" cy="584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0338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lstStyle/>
          <a:p>
            <a:r>
              <a:rPr lang="en-US" dirty="0" smtClean="0"/>
              <a:t>No standardized worksheet for ACE</a:t>
            </a:r>
          </a:p>
          <a:p>
            <a:r>
              <a:rPr lang="en-US" dirty="0" smtClean="0"/>
              <a:t>Document in counseling notes/chart notes</a:t>
            </a:r>
          </a:p>
          <a:p>
            <a:pPr lvl="1"/>
            <a:r>
              <a:rPr lang="en-US" dirty="0"/>
              <a:t>A</a:t>
            </a:r>
            <a:r>
              <a:rPr lang="en-US" dirty="0" smtClean="0"/>
              <a:t>t the end of the session</a:t>
            </a:r>
          </a:p>
          <a:p>
            <a:pPr lvl="1"/>
            <a:r>
              <a:rPr lang="en-US" dirty="0" smtClean="0"/>
              <a:t>Rule of thumb: include enough information to allow for continuity of the counseling over time</a:t>
            </a:r>
          </a:p>
          <a:p>
            <a:pPr lvl="2"/>
            <a:r>
              <a:rPr lang="en-US" dirty="0" smtClean="0"/>
              <a:t>Facilitators/Challenges</a:t>
            </a:r>
          </a:p>
          <a:p>
            <a:pPr lvl="2"/>
            <a:r>
              <a:rPr lang="en-US" dirty="0" smtClean="0"/>
              <a:t>Needs</a:t>
            </a:r>
          </a:p>
          <a:p>
            <a:pPr lvl="2"/>
            <a:r>
              <a:rPr lang="en-US" dirty="0" smtClean="0"/>
              <a:t>Strategies</a:t>
            </a:r>
          </a:p>
          <a:p>
            <a:pPr lvl="2"/>
            <a:r>
              <a:rPr lang="en-US" dirty="0" smtClean="0"/>
              <a:t>Goal</a:t>
            </a:r>
          </a:p>
          <a:p>
            <a:pPr marL="457200" lvl="1"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4267200"/>
            <a:ext cx="1902883" cy="2362200"/>
          </a:xfrm>
          <a:prstGeom prst="rect">
            <a:avLst/>
          </a:prstGeom>
        </p:spPr>
      </p:pic>
    </p:spTree>
    <p:extLst>
      <p:ext uri="{BB962C8B-B14F-4D97-AF65-F5344CB8AC3E}">
        <p14:creationId xmlns:p14="http://schemas.microsoft.com/office/powerpoint/2010/main" val="3899336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309019" y="1295400"/>
            <a:ext cx="4472781" cy="4472781"/>
          </a:xfrm>
        </p:spPr>
      </p:pic>
    </p:spTree>
    <p:extLst>
      <p:ext uri="{BB962C8B-B14F-4D97-AF65-F5344CB8AC3E}">
        <p14:creationId xmlns:p14="http://schemas.microsoft.com/office/powerpoint/2010/main" val="2745481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4889</TotalTime>
  <Words>1791</Words>
  <Application>Microsoft Office PowerPoint</Application>
  <PresentationFormat>On-screen Show (4:3)</PresentationFormat>
  <Paragraphs>116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ASPIRE Adherence Counseling and Education (ACE) Approach</vt:lpstr>
      <vt:lpstr>Review: Product Adherence Counseling at Enrollment</vt:lpstr>
      <vt:lpstr>Follow-up Adherence Counseling</vt:lpstr>
      <vt:lpstr>Equally Important, But Independent</vt:lpstr>
      <vt:lpstr>A Dependent Relationship</vt:lpstr>
      <vt:lpstr>PowerPoint Presentation</vt:lpstr>
      <vt:lpstr>PowerPoint Presentation</vt:lpstr>
      <vt:lpstr>Documentation</vt:lpstr>
      <vt:lpstr>Demonstration</vt:lpstr>
      <vt:lpstr>Practicum</vt:lpstr>
    </vt:vector>
  </TitlesOfParts>
  <Company>FHI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Schwartz (US - NC)</dc:creator>
  <cp:lastModifiedBy>Kat Richards</cp:lastModifiedBy>
  <cp:revision>411</cp:revision>
  <cp:lastPrinted>2012-06-05T17:09:10Z</cp:lastPrinted>
  <dcterms:created xsi:type="dcterms:W3CDTF">2011-11-21T15:00:15Z</dcterms:created>
  <dcterms:modified xsi:type="dcterms:W3CDTF">2013-01-02T17:20:06Z</dcterms:modified>
</cp:coreProperties>
</file>